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96" r:id="rId6"/>
    <p:sldId id="261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64" r:id="rId21"/>
    <p:sldId id="310" r:id="rId22"/>
    <p:sldId id="311" r:id="rId23"/>
    <p:sldId id="312" r:id="rId24"/>
    <p:sldId id="313" r:id="rId25"/>
    <p:sldId id="314" r:id="rId26"/>
    <p:sldId id="315" r:id="rId27"/>
    <p:sldId id="363" r:id="rId28"/>
    <p:sldId id="317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50" r:id="rId57"/>
    <p:sldId id="349" r:id="rId58"/>
    <p:sldId id="351" r:id="rId59"/>
    <p:sldId id="352" r:id="rId60"/>
    <p:sldId id="353" r:id="rId61"/>
    <p:sldId id="354" r:id="rId62"/>
    <p:sldId id="355" r:id="rId63"/>
    <p:sldId id="357" r:id="rId64"/>
    <p:sldId id="356" r:id="rId65"/>
    <p:sldId id="358" r:id="rId66"/>
    <p:sldId id="359" r:id="rId67"/>
    <p:sldId id="360" r:id="rId68"/>
    <p:sldId id="361" r:id="rId69"/>
    <p:sldId id="362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3956CE-2EB6-4F3D-9404-D707C8464654}" v="3" dt="2024-03-19T01:15:54.801"/>
  </p1510:revLst>
</p1510:revInfo>
</file>

<file path=ppt/tableStyles.xml><?xml version="1.0" encoding="utf-8"?>
<a:tblStyleLst xmlns:a="http://schemas.openxmlformats.org/drawingml/2006/main" def="{981327DF-709F-4E7A-8BBB-4ED7E17F0FFD}">
  <a:tblStyle styleId="{981327DF-709F-4E7A-8BBB-4ED7E17F0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97728E-0FF6-4B21-B19B-A7CB3E7A4D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0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 김" userId="e526fb2b99b85220" providerId="LiveId" clId="{E53956CE-2EB6-4F3D-9404-D707C8464654}"/>
    <pc:docChg chg="undo custSel addSld delSld modSld">
      <pc:chgData name="진 김" userId="e526fb2b99b85220" providerId="LiveId" clId="{E53956CE-2EB6-4F3D-9404-D707C8464654}" dt="2024-03-19T01:18:50.754" v="793" actId="20577"/>
      <pc:docMkLst>
        <pc:docMk/>
      </pc:docMkLst>
      <pc:sldChg chg="addSp delSp mod">
        <pc:chgData name="진 김" userId="e526fb2b99b85220" providerId="LiveId" clId="{E53956CE-2EB6-4F3D-9404-D707C8464654}" dt="2024-03-19T00:59:31.960" v="5" actId="22"/>
        <pc:sldMkLst>
          <pc:docMk/>
          <pc:sldMk cId="4137734564" sldId="315"/>
        </pc:sldMkLst>
        <pc:spChg chg="add del">
          <ac:chgData name="진 김" userId="e526fb2b99b85220" providerId="LiveId" clId="{E53956CE-2EB6-4F3D-9404-D707C8464654}" dt="2024-03-19T00:59:26.526" v="3" actId="22"/>
          <ac:spMkLst>
            <pc:docMk/>
            <pc:sldMk cId="4137734564" sldId="315"/>
            <ac:spMk id="3" creationId="{C7937432-9301-3105-553D-3E9667DAA64C}"/>
          </ac:spMkLst>
        </pc:spChg>
        <pc:spChg chg="add del">
          <ac:chgData name="진 김" userId="e526fb2b99b85220" providerId="LiveId" clId="{E53956CE-2EB6-4F3D-9404-D707C8464654}" dt="2024-03-19T00:59:31.960" v="5" actId="22"/>
          <ac:spMkLst>
            <pc:docMk/>
            <pc:sldMk cId="4137734564" sldId="315"/>
            <ac:spMk id="5" creationId="{6B5AEF16-65FB-457E-88FE-85F14C9117CC}"/>
          </ac:spMkLst>
        </pc:spChg>
      </pc:sldChg>
      <pc:sldChg chg="addSp delSp del mod">
        <pc:chgData name="진 김" userId="e526fb2b99b85220" providerId="LiveId" clId="{E53956CE-2EB6-4F3D-9404-D707C8464654}" dt="2024-03-19T00:59:52.902" v="7" actId="47"/>
        <pc:sldMkLst>
          <pc:docMk/>
          <pc:sldMk cId="445081910" sldId="316"/>
        </pc:sldMkLst>
        <pc:spChg chg="add del">
          <ac:chgData name="진 김" userId="e526fb2b99b85220" providerId="LiveId" clId="{E53956CE-2EB6-4F3D-9404-D707C8464654}" dt="2024-03-19T00:59:23.932" v="1" actId="22"/>
          <ac:spMkLst>
            <pc:docMk/>
            <pc:sldMk cId="445081910" sldId="316"/>
            <ac:spMk id="3" creationId="{9C710713-886A-7FD5-1766-8EF805BFDEEB}"/>
          </ac:spMkLst>
        </pc:spChg>
      </pc:sldChg>
      <pc:sldChg chg="addSp delSp modSp mod">
        <pc:chgData name="진 김" userId="e526fb2b99b85220" providerId="LiveId" clId="{E53956CE-2EB6-4F3D-9404-D707C8464654}" dt="2024-03-19T01:14:36.690" v="564" actId="20577"/>
        <pc:sldMkLst>
          <pc:docMk/>
          <pc:sldMk cId="3866026899" sldId="328"/>
        </pc:sldMkLst>
        <pc:spChg chg="add del mod">
          <ac:chgData name="진 김" userId="e526fb2b99b85220" providerId="LiveId" clId="{E53956CE-2EB6-4F3D-9404-D707C8464654}" dt="2024-03-19T01:09:16.647" v="16" actId="22"/>
          <ac:spMkLst>
            <pc:docMk/>
            <pc:sldMk cId="3866026899" sldId="328"/>
            <ac:spMk id="3" creationId="{F72EAEC1-3B8E-668C-56D6-1B3A305843BF}"/>
          </ac:spMkLst>
        </pc:spChg>
        <pc:spChg chg="add del">
          <ac:chgData name="진 김" userId="e526fb2b99b85220" providerId="LiveId" clId="{E53956CE-2EB6-4F3D-9404-D707C8464654}" dt="2024-03-19T01:09:24.770" v="18" actId="22"/>
          <ac:spMkLst>
            <pc:docMk/>
            <pc:sldMk cId="3866026899" sldId="328"/>
            <ac:spMk id="5" creationId="{CF6A0D4D-6A9A-E829-ACC1-EDB746FC4D51}"/>
          </ac:spMkLst>
        </pc:spChg>
        <pc:spChg chg="mod">
          <ac:chgData name="진 김" userId="e526fb2b99b85220" providerId="LiveId" clId="{E53956CE-2EB6-4F3D-9404-D707C8464654}" dt="2024-03-19T01:14:36.690" v="564" actId="20577"/>
          <ac:spMkLst>
            <pc:docMk/>
            <pc:sldMk cId="3866026899" sldId="328"/>
            <ac:spMk id="16" creationId="{9EB8892A-FF0A-F691-0F92-A9CF6C0A3CA7}"/>
          </ac:spMkLst>
        </pc:spChg>
      </pc:sldChg>
      <pc:sldChg chg="modSp add del mod">
        <pc:chgData name="진 김" userId="e526fb2b99b85220" providerId="LiveId" clId="{E53956CE-2EB6-4F3D-9404-D707C8464654}" dt="2024-03-19T01:13:04.663" v="317" actId="20577"/>
        <pc:sldMkLst>
          <pc:docMk/>
          <pc:sldMk cId="1401552125" sldId="329"/>
        </pc:sldMkLst>
        <pc:spChg chg="mod">
          <ac:chgData name="진 김" userId="e526fb2b99b85220" providerId="LiveId" clId="{E53956CE-2EB6-4F3D-9404-D707C8464654}" dt="2024-03-19T01:13:04.663" v="317" actId="20577"/>
          <ac:spMkLst>
            <pc:docMk/>
            <pc:sldMk cId="1401552125" sldId="329"/>
            <ac:spMk id="25" creationId="{9EB8892A-FF0A-F691-0F92-A9CF6C0A3CA7}"/>
          </ac:spMkLst>
        </pc:spChg>
      </pc:sldChg>
      <pc:sldChg chg="addSp delSp modSp mod">
        <pc:chgData name="진 김" userId="e526fb2b99b85220" providerId="LiveId" clId="{E53956CE-2EB6-4F3D-9404-D707C8464654}" dt="2024-03-19T01:18:50.754" v="793" actId="20577"/>
        <pc:sldMkLst>
          <pc:docMk/>
          <pc:sldMk cId="1277008925" sldId="330"/>
        </pc:sldMkLst>
        <pc:spChg chg="add del">
          <ac:chgData name="진 김" userId="e526fb2b99b85220" providerId="LiveId" clId="{E53956CE-2EB6-4F3D-9404-D707C8464654}" dt="2024-03-19T01:09:08.312" v="10" actId="22"/>
          <ac:spMkLst>
            <pc:docMk/>
            <pc:sldMk cId="1277008925" sldId="330"/>
            <ac:spMk id="3" creationId="{39346057-D091-BF5C-3260-F595F0DAD8AF}"/>
          </ac:spMkLst>
        </pc:spChg>
        <pc:spChg chg="mod">
          <ac:chgData name="진 김" userId="e526fb2b99b85220" providerId="LiveId" clId="{E53956CE-2EB6-4F3D-9404-D707C8464654}" dt="2024-03-19T01:18:50.754" v="793" actId="20577"/>
          <ac:spMkLst>
            <pc:docMk/>
            <pc:sldMk cId="1277008925" sldId="330"/>
            <ac:spMk id="12" creationId="{9EB8892A-FF0A-F691-0F92-A9CF6C0A3CA7}"/>
          </ac:spMkLst>
        </pc:spChg>
      </pc:sldChg>
      <pc:sldChg chg="modSp mod">
        <pc:chgData name="진 김" userId="e526fb2b99b85220" providerId="LiveId" clId="{E53956CE-2EB6-4F3D-9404-D707C8464654}" dt="2024-03-19T01:15:08.739" v="631" actId="20577"/>
        <pc:sldMkLst>
          <pc:docMk/>
          <pc:sldMk cId="3870494237" sldId="331"/>
        </pc:sldMkLst>
        <pc:spChg chg="mod">
          <ac:chgData name="진 김" userId="e526fb2b99b85220" providerId="LiveId" clId="{E53956CE-2EB6-4F3D-9404-D707C8464654}" dt="2024-03-19T01:15:08.739" v="631" actId="20577"/>
          <ac:spMkLst>
            <pc:docMk/>
            <pc:sldMk cId="3870494237" sldId="331"/>
            <ac:spMk id="15" creationId="{9EB8892A-FF0A-F691-0F92-A9CF6C0A3CA7}"/>
          </ac:spMkLst>
        </pc:spChg>
      </pc:sldChg>
      <pc:sldChg chg="del">
        <pc:chgData name="진 김" userId="e526fb2b99b85220" providerId="LiveId" clId="{E53956CE-2EB6-4F3D-9404-D707C8464654}" dt="2024-03-19T01:15:31.569" v="632" actId="47"/>
        <pc:sldMkLst>
          <pc:docMk/>
          <pc:sldMk cId="2630172411" sldId="332"/>
        </pc:sldMkLst>
      </pc:sldChg>
      <pc:sldChg chg="addSp modSp mod">
        <pc:chgData name="진 김" userId="e526fb2b99b85220" providerId="LiveId" clId="{E53956CE-2EB6-4F3D-9404-D707C8464654}" dt="2024-03-19T01:16:28.073" v="781" actId="20577"/>
        <pc:sldMkLst>
          <pc:docMk/>
          <pc:sldMk cId="559155401" sldId="335"/>
        </pc:sldMkLst>
        <pc:spChg chg="add mod">
          <ac:chgData name="진 김" userId="e526fb2b99b85220" providerId="LiveId" clId="{E53956CE-2EB6-4F3D-9404-D707C8464654}" dt="2024-03-19T01:16:28.073" v="781" actId="20577"/>
          <ac:spMkLst>
            <pc:docMk/>
            <pc:sldMk cId="559155401" sldId="335"/>
            <ac:spMk id="2" creationId="{7A2BED2B-D8B7-2614-EB34-23DFFF7EAB40}"/>
          </ac:spMkLst>
        </pc:spChg>
        <pc:picChg chg="mod">
          <ac:chgData name="진 김" userId="e526fb2b99b85220" providerId="LiveId" clId="{E53956CE-2EB6-4F3D-9404-D707C8464654}" dt="2024-03-19T01:15:47.284" v="633" actId="14100"/>
          <ac:picMkLst>
            <pc:docMk/>
            <pc:sldMk cId="559155401" sldId="335"/>
            <ac:picMk id="22" creationId="{5434E985-C051-9262-EDDE-D7A2BD84BDE5}"/>
          </ac:picMkLst>
        </pc:picChg>
      </pc:sldChg>
      <pc:sldChg chg="add">
        <pc:chgData name="진 김" userId="e526fb2b99b85220" providerId="LiveId" clId="{E53956CE-2EB6-4F3D-9404-D707C8464654}" dt="2024-03-19T00:59:47.588" v="6"/>
        <pc:sldMkLst>
          <pc:docMk/>
          <pc:sldMk cId="2648385117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3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4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45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61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25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57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2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22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2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0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84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33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2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22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32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342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04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86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94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9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6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369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00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717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72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04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27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58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56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87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99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231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938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394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324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51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500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90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49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31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53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913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236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231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326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054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16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851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62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929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460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55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6632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204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595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547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604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60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33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81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93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5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54575" y="3450425"/>
            <a:ext cx="5682300" cy="409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657175" y="772575"/>
            <a:ext cx="74100" cy="1788450"/>
            <a:chOff x="8657175" y="772575"/>
            <a:chExt cx="74100" cy="1788450"/>
          </a:xfrm>
        </p:grpSpPr>
        <p:sp>
          <p:nvSpPr>
            <p:cNvPr id="14" name="Google Shape;14;p2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8809575" y="448502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57175" y="4637450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809575" y="4789875"/>
            <a:ext cx="74100" cy="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21" name="Google Shape;21;p2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25" name="Google Shape;25;p2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5143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3342150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5959741" y="181152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5143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3342450" y="3433100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5962591" y="3433100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7"/>
          </p:nvPr>
        </p:nvSpPr>
        <p:spPr>
          <a:xfrm>
            <a:off x="72000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8"/>
          </p:nvPr>
        </p:nvSpPr>
        <p:spPr>
          <a:xfrm>
            <a:off x="3342450" y="1276675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9"/>
          </p:nvPr>
        </p:nvSpPr>
        <p:spPr>
          <a:xfrm>
            <a:off x="5959741" y="1276675"/>
            <a:ext cx="24597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720344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4"/>
          </p:nvPr>
        </p:nvSpPr>
        <p:spPr>
          <a:xfrm>
            <a:off x="3342450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5"/>
          </p:nvPr>
        </p:nvSpPr>
        <p:spPr>
          <a:xfrm>
            <a:off x="5960041" y="289375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2382350" y="18528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382325" y="34872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Kanit Light"/>
                <a:ea typeface="Kanit Light"/>
                <a:cs typeface="Kanit Light"/>
                <a:sym typeface="Kanit Light"/>
                <a:hlinkClick r:id="rId4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and includes icons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and infographics &amp; images by </a:t>
            </a:r>
            <a:r>
              <a:rPr lang="en" sz="1000" u="sng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t="13217"/>
          <a:stretch/>
        </p:blipFill>
        <p:spPr>
          <a:xfrm>
            <a:off x="-330675" y="565023"/>
            <a:ext cx="9557898" cy="466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4" name="Google Shape;34;p3"/>
          <p:cNvGrpSpPr/>
          <p:nvPr/>
        </p:nvGrpSpPr>
        <p:grpSpPr>
          <a:xfrm>
            <a:off x="1112875" y="367875"/>
            <a:ext cx="1788450" cy="74100"/>
            <a:chOff x="1112875" y="367875"/>
            <a:chExt cx="1788450" cy="74100"/>
          </a:xfrm>
        </p:grpSpPr>
        <p:sp>
          <p:nvSpPr>
            <p:cNvPr id="35" name="Google Shape;35;p3"/>
            <p:cNvSpPr/>
            <p:nvPr/>
          </p:nvSpPr>
          <p:spPr>
            <a:xfrm rot="-5400000">
              <a:off x="1790275" y="-30952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2645950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2825725" y="36637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38" name="Google Shape;38;p3"/>
          <p:cNvGrpSpPr/>
          <p:nvPr/>
        </p:nvGrpSpPr>
        <p:grpSpPr>
          <a:xfrm>
            <a:off x="1085475" y="4711575"/>
            <a:ext cx="536998" cy="134100"/>
            <a:chOff x="1085475" y="4711575"/>
            <a:chExt cx="536998" cy="134100"/>
          </a:xfrm>
        </p:grpSpPr>
        <p:sp>
          <p:nvSpPr>
            <p:cNvPr id="39" name="Google Shape;39;p3"/>
            <p:cNvSpPr/>
            <p:nvPr/>
          </p:nvSpPr>
          <p:spPr>
            <a:xfrm>
              <a:off x="1085475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197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354074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488373" y="471157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013450" y="1817100"/>
            <a:ext cx="3288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83250" y="1817100"/>
            <a:ext cx="3447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013450" y="2686775"/>
            <a:ext cx="32880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683250" y="2686775"/>
            <a:ext cx="34473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8504775" y="41040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352375" y="42564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504775" y="44088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831400" y="756200"/>
            <a:ext cx="2526600" cy="36996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3">
            <a:alphaModFix amt="60000"/>
          </a:blip>
          <a:srcRect l="38540" t="43939"/>
          <a:stretch/>
        </p:blipFill>
        <p:spPr>
          <a:xfrm flipH="1">
            <a:off x="0" y="2807025"/>
            <a:ext cx="4553876" cy="2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0675" y="-145538"/>
            <a:ext cx="9557898" cy="53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8623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62608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260875" y="3417950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6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4639" y="-126362"/>
            <a:ext cx="9593277" cy="53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 amt="70000"/>
          </a:blip>
          <a:srcRect r="46170" b="42243"/>
          <a:stretch/>
        </p:blipFill>
        <p:spPr>
          <a:xfrm flipH="1">
            <a:off x="5856008" y="0"/>
            <a:ext cx="3287992" cy="19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8504775" y="418022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352375" y="4332650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504775" y="4485075"/>
            <a:ext cx="74100" cy="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●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○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 Light"/>
              <a:buChar char="■"/>
              <a:defRPr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5" r:id="rId10"/>
    <p:sldLayoutId id="2147483666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gif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13" Type="http://schemas.openxmlformats.org/officeDocument/2006/relationships/image" Target="../media/image66.gif"/><Relationship Id="rId18" Type="http://schemas.openxmlformats.org/officeDocument/2006/relationships/image" Target="../media/image71.gif"/><Relationship Id="rId3" Type="http://schemas.openxmlformats.org/officeDocument/2006/relationships/image" Target="../media/image56.gif"/><Relationship Id="rId7" Type="http://schemas.openxmlformats.org/officeDocument/2006/relationships/image" Target="../media/image60.gif"/><Relationship Id="rId12" Type="http://schemas.openxmlformats.org/officeDocument/2006/relationships/image" Target="../media/image65.png"/><Relationship Id="rId17" Type="http://schemas.openxmlformats.org/officeDocument/2006/relationships/image" Target="../media/image70.gi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gif"/><Relationship Id="rId11" Type="http://schemas.openxmlformats.org/officeDocument/2006/relationships/image" Target="../media/image64.png"/><Relationship Id="rId5" Type="http://schemas.openxmlformats.org/officeDocument/2006/relationships/image" Target="../media/image58.gif"/><Relationship Id="rId15" Type="http://schemas.openxmlformats.org/officeDocument/2006/relationships/image" Target="../media/image68.gif"/><Relationship Id="rId10" Type="http://schemas.openxmlformats.org/officeDocument/2006/relationships/image" Target="../media/image63.png"/><Relationship Id="rId19" Type="http://schemas.openxmlformats.org/officeDocument/2006/relationships/image" Target="../media/image72.gif"/><Relationship Id="rId4" Type="http://schemas.openxmlformats.org/officeDocument/2006/relationships/image" Target="../media/image57.gif"/><Relationship Id="rId9" Type="http://schemas.openxmlformats.org/officeDocument/2006/relationships/image" Target="../media/image62.gif"/><Relationship Id="rId14" Type="http://schemas.openxmlformats.org/officeDocument/2006/relationships/image" Target="../media/image67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gif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1654450" y="1307025"/>
            <a:ext cx="5682300" cy="19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dirty="0" err="1"/>
              <a:t>고기싸무라이</a:t>
            </a:r>
            <a:endParaRPr sz="7000" dirty="0"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02" name="Google Shape;202;p26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5943240" y="4596961"/>
            <a:ext cx="2363634" cy="409500"/>
          </a:xfrm>
        </p:spPr>
        <p:txBody>
          <a:bodyPr/>
          <a:lstStyle/>
          <a:p>
            <a:r>
              <a:rPr lang="en-US" altLang="ko-KR" dirty="0"/>
              <a:t>Project: ME</a:t>
            </a:r>
            <a:endParaRPr lang="ko-KR" altLang="en-US" dirty="0"/>
          </a:p>
        </p:txBody>
      </p:sp>
      <p:pic>
        <p:nvPicPr>
          <p:cNvPr id="10" name="그림 9" descr="FoodSamura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29" y="2256261"/>
            <a:ext cx="1760491" cy="21706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21147"/>
            <a:ext cx="8986925" cy="283154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     </a:t>
            </a: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게임에는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가지의 음식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레시피를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가지고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게임의 목표는 최대한 많은 레시피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요리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를 완성하여 높은 점수를 획득하는 </a:t>
            </a:r>
            <a:r>
              <a:rPr lang="ko-KR" altLang="en-US" sz="16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것입니다</a:t>
            </a:r>
            <a:r>
              <a:rPr lang="en-US" altLang="ko-KR" sz="1600" b="1" dirty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" name="그림 16" descr="화면 캡처 2023-09-03 2020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9" y="2009920"/>
            <a:ext cx="4186335" cy="13498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9F88B8-3422-EF58-7774-2709AE96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79" y="3713841"/>
            <a:ext cx="7050396" cy="8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9208" y="1165964"/>
            <a:ext cx="8986925" cy="110799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    </a:t>
            </a:r>
            <a:endParaRPr lang="en-US" altLang="ko-KR" sz="1600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레시피보다 더 많은 개수나 다른 재료를 썰어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넣을시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즉시 게임 오버됩니다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8957A6-07D8-912B-D8F9-28FE9DE0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9" t="14272" r="48767"/>
          <a:stretch/>
        </p:blipFill>
        <p:spPr>
          <a:xfrm>
            <a:off x="539256" y="2356834"/>
            <a:ext cx="1969194" cy="17519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02924C-5B56-C00E-03E8-E69138DEE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0" t="34408" r="55820" b="1"/>
          <a:stretch/>
        </p:blipFill>
        <p:spPr>
          <a:xfrm>
            <a:off x="2785417" y="2356834"/>
            <a:ext cx="1969194" cy="17519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84F19F-6027-E31B-81FA-128CE8C4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572" y="2356834"/>
            <a:ext cx="3531988" cy="17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3957"/>
            <a:ext cx="8986925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게임이 시작되면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미식가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가 던지는 재료들을 플레이어가 레시피의 재료에 맞추어 식칼로 베어 냄비에 넣거나 원하지 않는 재료는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후라이팬으로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쳐내는 방식입니다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F237FC-76DA-8D46-4432-6AC46854D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6" r="56460"/>
          <a:stretch/>
        </p:blipFill>
        <p:spPr>
          <a:xfrm>
            <a:off x="2638040" y="2271294"/>
            <a:ext cx="4511089" cy="25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5359"/>
            <a:ext cx="8986925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날라오는 재료들을 타이밍에 맞추어 한 번 베어 냄비에 넣습니다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이중 공격도 가능하여 간격이 좁은 재료들도 벨 수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단 레시피에 맞지 않거나 더 많은 재료를 넣을 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게임오버 입니다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828DD8-11EC-E302-51EA-507C1C9BC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0" t="35873" r="55411" b="11349"/>
          <a:stretch/>
        </p:blipFill>
        <p:spPr>
          <a:xfrm>
            <a:off x="563714" y="2513322"/>
            <a:ext cx="2409647" cy="19023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DF6E5E-FF34-5C49-EC2F-D24BD8D70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3" t="40242" r="55820"/>
          <a:stretch/>
        </p:blipFill>
        <p:spPr>
          <a:xfrm>
            <a:off x="3350196" y="2513322"/>
            <a:ext cx="2409647" cy="1902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74DC4B-F468-E0E8-763E-D2299018B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5" t="38643" r="56852" b="-1063"/>
          <a:stretch/>
        </p:blipFill>
        <p:spPr>
          <a:xfrm>
            <a:off x="6212188" y="2513322"/>
            <a:ext cx="2409647" cy="19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57651" y="1165964"/>
            <a:ext cx="8986925" cy="150810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한 레시피가 완료되면 랜덤의 또다른 레시피로 초기화 되어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게임을 속행합니다</a:t>
            </a:r>
            <a:r>
              <a:rPr lang="en-US" altLang="ko-KR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  	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C4AAD1-053E-6D35-FC2A-E389584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5" y="2175404"/>
            <a:ext cx="3618750" cy="231932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3F90BA0-ABAE-AAA8-B04B-ABD8F394FAE9}"/>
              </a:ext>
            </a:extLst>
          </p:cNvPr>
          <p:cNvGrpSpPr/>
          <p:nvPr/>
        </p:nvGrpSpPr>
        <p:grpSpPr>
          <a:xfrm>
            <a:off x="4893585" y="2175404"/>
            <a:ext cx="3618750" cy="2319324"/>
            <a:chOff x="4893585" y="2175404"/>
            <a:chExt cx="3618750" cy="23193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C15265-3B5B-86EE-5FCC-ADA3BDBE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585" y="2175404"/>
              <a:ext cx="3618750" cy="231932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84695E0-3116-5837-585A-0F041796EC00}"/>
                </a:ext>
              </a:extLst>
            </p:cNvPr>
            <p:cNvSpPr/>
            <p:nvPr/>
          </p:nvSpPr>
          <p:spPr>
            <a:xfrm>
              <a:off x="5648178" y="2175404"/>
              <a:ext cx="2157125" cy="448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4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995" y="1160034"/>
            <a:ext cx="8986925" cy="107721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HY헤드라인M" pitchFamily="18" charset="-127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HY헤드라인M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-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게임의 음식이 나오는 것은 음악에 맞춰서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박자감에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있게 나옵니다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  	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579D08-379B-02C0-6F65-318BF45D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35" y="2034862"/>
            <a:ext cx="4793568" cy="26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82733" y="1164431"/>
            <a:ext cx="8986925" cy="153888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게임씬에서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배경음악과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효과음을 조절할 수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 음악이 끝나면 랜덤으로 다음 음악이 이어서 재생 됩니다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FFCAF4-1091-225C-2F79-3D9214D1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29" y="2296228"/>
            <a:ext cx="4562525" cy="25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8752" y="1168422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Kanit Light" panose="020B0600000101010101" charset="-34"/>
              </a:rPr>
              <a:t>2-4)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Kanit Light" panose="020B0600000101010101" charset="-34"/>
              </a:rPr>
              <a:t>게임 구조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레시피를 완성 시키면 점수가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300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점씩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올라갑니다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7A68A3-033C-E9CD-9495-7D28E3B13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t="3434" r="2595"/>
          <a:stretch/>
        </p:blipFill>
        <p:spPr>
          <a:xfrm>
            <a:off x="3141948" y="1937863"/>
            <a:ext cx="5235789" cy="29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43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</a:t>
            </a: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384" name="Google Shape;384;p39"/>
          <p:cNvSpPr/>
          <p:nvPr/>
        </p:nvSpPr>
        <p:spPr>
          <a:xfrm>
            <a:off x="15311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4950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54589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4228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 flipH="1">
            <a:off x="7131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PlayController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flipH="1">
            <a:off x="26770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Generator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 flipH="1">
            <a:off x="4646033" y="188208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GameDirector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 flipH="1">
            <a:off x="66048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Recipe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392" name="Google Shape;392;p39"/>
          <p:cNvCxnSpPr>
            <a:stCxn id="384" idx="3"/>
            <a:endCxn id="385" idx="1"/>
          </p:cNvCxnSpPr>
          <p:nvPr/>
        </p:nvCxnSpPr>
        <p:spPr>
          <a:xfrm>
            <a:off x="16226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9"/>
          <p:cNvCxnSpPr>
            <a:stCxn id="385" idx="3"/>
            <a:endCxn id="386" idx="1"/>
          </p:cNvCxnSpPr>
          <p:nvPr/>
        </p:nvCxnSpPr>
        <p:spPr>
          <a:xfrm>
            <a:off x="35865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9"/>
          <p:cNvCxnSpPr>
            <a:stCxn id="386" idx="3"/>
            <a:endCxn id="387" idx="1"/>
          </p:cNvCxnSpPr>
          <p:nvPr/>
        </p:nvCxnSpPr>
        <p:spPr>
          <a:xfrm>
            <a:off x="55504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9"/>
          <p:cNvCxnSpPr>
            <a:stCxn id="384" idx="2"/>
            <a:endCxn id="396" idx="0"/>
          </p:cNvCxnSpPr>
          <p:nvPr/>
        </p:nvCxnSpPr>
        <p:spPr>
          <a:xfrm>
            <a:off x="15768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9"/>
          <p:cNvCxnSpPr>
            <a:stCxn id="385" idx="2"/>
            <a:endCxn id="398" idx="0"/>
          </p:cNvCxnSpPr>
          <p:nvPr/>
        </p:nvCxnSpPr>
        <p:spPr>
          <a:xfrm>
            <a:off x="35407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9"/>
          <p:cNvCxnSpPr>
            <a:stCxn id="386" idx="2"/>
            <a:endCxn id="400" idx="0"/>
          </p:cNvCxnSpPr>
          <p:nvPr/>
        </p:nvCxnSpPr>
        <p:spPr>
          <a:xfrm>
            <a:off x="55046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stCxn id="387" idx="2"/>
            <a:endCxn id="402" idx="0"/>
          </p:cNvCxnSpPr>
          <p:nvPr/>
        </p:nvCxnSpPr>
        <p:spPr>
          <a:xfrm>
            <a:off x="74685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9"/>
          <p:cNvSpPr/>
          <p:nvPr/>
        </p:nvSpPr>
        <p:spPr>
          <a:xfrm>
            <a:off x="15311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3495025" y="334855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 txBox="1"/>
          <p:nvPr/>
        </p:nvSpPr>
        <p:spPr>
          <a:xfrm flipH="1">
            <a:off x="713155" y="386893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Item Controller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 flipH="1">
            <a:off x="2677064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AudioDirector</a:t>
            </a:r>
            <a:endParaRPr sz="1600" b="1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411" name="Google Shape;411;p39"/>
          <p:cNvCxnSpPr>
            <a:stCxn id="403" idx="3"/>
            <a:endCxn id="404" idx="1"/>
          </p:cNvCxnSpPr>
          <p:nvPr/>
        </p:nvCxnSpPr>
        <p:spPr>
          <a:xfrm>
            <a:off x="1622625" y="339430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9"/>
          <p:cNvCxnSpPr>
            <a:stCxn id="403" idx="2"/>
            <a:endCxn id="415" idx="0"/>
          </p:cNvCxnSpPr>
          <p:nvPr/>
        </p:nvCxnSpPr>
        <p:spPr>
          <a:xfrm>
            <a:off x="15768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39"/>
          <p:cNvCxnSpPr>
            <a:stCxn id="404" idx="2"/>
            <a:endCxn id="417" idx="0"/>
          </p:cNvCxnSpPr>
          <p:nvPr/>
        </p:nvCxnSpPr>
        <p:spPr>
          <a:xfrm>
            <a:off x="3540775" y="34400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9"/>
          <p:cNvCxnSpPr>
            <a:stCxn id="387" idx="3"/>
            <a:endCxn id="403" idx="1"/>
          </p:cNvCxnSpPr>
          <p:nvPr/>
        </p:nvCxnSpPr>
        <p:spPr>
          <a:xfrm flipH="1">
            <a:off x="1531125" y="1407450"/>
            <a:ext cx="5983200" cy="1986900"/>
          </a:xfrm>
          <a:prstGeom prst="bentConnector5">
            <a:avLst>
              <a:gd name="adj1" fmla="val -14294"/>
              <a:gd name="adj2" fmla="val 64689"/>
              <a:gd name="adj3" fmla="val 11015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3" name="Google Shape;423;p39"/>
          <p:cNvGrpSpPr/>
          <p:nvPr/>
        </p:nvGrpSpPr>
        <p:grpSpPr>
          <a:xfrm>
            <a:off x="8197500" y="3204825"/>
            <a:ext cx="226500" cy="378950"/>
            <a:chOff x="7894100" y="3762250"/>
            <a:chExt cx="226500" cy="378950"/>
          </a:xfrm>
        </p:grpSpPr>
        <p:sp>
          <p:nvSpPr>
            <p:cNvPr id="424" name="Google Shape;424;p3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84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 idx="2"/>
          </p:nvPr>
        </p:nvSpPr>
        <p:spPr>
          <a:xfrm>
            <a:off x="86232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 idx="3"/>
          </p:nvPr>
        </p:nvSpPr>
        <p:spPr>
          <a:xfrm>
            <a:off x="862325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4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 idx="5"/>
          </p:nvPr>
        </p:nvSpPr>
        <p:spPr>
          <a:xfrm>
            <a:off x="3554100" y="2914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6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1"/>
          </p:nvPr>
        </p:nvSpPr>
        <p:spPr>
          <a:xfrm>
            <a:off x="862325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8"/>
          </p:nvPr>
        </p:nvSpPr>
        <p:spPr>
          <a:xfrm>
            <a:off x="3554100" y="1984475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9"/>
          </p:nvPr>
        </p:nvSpPr>
        <p:spPr>
          <a:xfrm>
            <a:off x="6260875" y="1984475"/>
            <a:ext cx="2020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요소</a:t>
            </a:r>
            <a:endParaRPr dirty="0"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3"/>
          </p:nvPr>
        </p:nvSpPr>
        <p:spPr>
          <a:xfrm>
            <a:off x="862325" y="3417950"/>
            <a:ext cx="20358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개발 단계</a:t>
            </a:r>
            <a:endParaRPr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14"/>
          </p:nvPr>
        </p:nvSpPr>
        <p:spPr>
          <a:xfrm>
            <a:off x="3554100" y="3417950"/>
            <a:ext cx="20172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23283" y="1056234"/>
            <a:ext cx="8600559" cy="38164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캐릭터가 죽지않은 상태라면 공격과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사용할 수 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게임오버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체력이 다 닳아 죽었다면 게임오버 화면을 띄운다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공격중이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아니면서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컨트롤키를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누르면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함수를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      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튕겨내기중이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아니면서 스페이스바를 누르면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어택함수를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이중 공격      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공격한 시간과 마지막 공격 시간 사이의 간격이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0.2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초 보다 작으면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실행한다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1389" y="126965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P-2) Attack(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어택함수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1389" y="2035457"/>
            <a:ext cx="4186493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Attack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에선 어택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공격을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하고난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후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이용해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어택간의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딜레이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더블어택간의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딜레이를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61" y="1285635"/>
            <a:ext cx="3926059" cy="347356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41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3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59379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P-3)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PunchBack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팅겨내기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68" y="1839452"/>
            <a:ext cx="4460452" cy="2579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77380" y="1839452"/>
            <a:ext cx="4198621" cy="16927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에선 물체를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팅겨내는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기능을 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구현하였다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마친가지로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이용해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팅겨내기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사이의 딜레이를 조절한다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6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049122"/>
            <a:ext cx="8986925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P-4)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충돌 감지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	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0" y="1534095"/>
            <a:ext cx="4945968" cy="516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3" y="2223189"/>
            <a:ext cx="4945968" cy="228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64698" y="1835558"/>
            <a:ext cx="3825645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팅겨내기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어택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더블어택에는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OverlapBoxAll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을 이용해 충돌체들을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감지하게 하였다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806829" y="726830"/>
            <a:ext cx="4040957" cy="13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631910" y="658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06829" y="728129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cs typeface="Kanit Light" panose="020B0600000101010101" charset="-34"/>
              </a:rPr>
              <a:t>기본 흐름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18545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Attack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704772" y="728129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accent2">
                    <a:lumMod val="65000"/>
                  </a:schemeClr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PunchBack</a:t>
            </a:r>
            <a:endParaRPr lang="ko-KR" altLang="en-US" sz="1200" b="1" dirty="0">
              <a:solidFill>
                <a:schemeClr val="accent2">
                  <a:lumMod val="65000"/>
                </a:schemeClr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790998" y="728129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  <a:latin typeface="Kanit Light" panose="020B0600000101010101" charset="-34"/>
                <a:cs typeface="Kanit Light" panose="020B0600000101010101" charset="-34"/>
              </a:rPr>
              <a:t>충돌감지</a:t>
            </a:r>
            <a:endParaRPr lang="ko-KR" altLang="en-US" sz="1200" b="1" dirty="0">
              <a:solidFill>
                <a:srgbClr val="FF0000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25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3"/>
            <a:ext cx="4413211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3-1)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PlayController</a:t>
            </a:r>
            <a:endParaRPr dirty="0">
              <a:latin typeface="Orbitron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2710" y="1211527"/>
            <a:ext cx="8600559" cy="337015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sz="24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endParaRPr lang="en-US" altLang="ko-KR" sz="24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가 있는 동안 설정해 놓은 박자에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음식을 던진다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박자 생성   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2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차 배열로 만들어 놓은 박자 중에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하나를 가지고 온다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 스피드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재료가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번 나오면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게임의 박자를 좀 더 빠르게 나오게 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음식 생성      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 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개 중에 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나오게 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427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24492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박자 생성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1462-F982-9E8C-69C1-B504514AF1E0}"/>
              </a:ext>
            </a:extLst>
          </p:cNvPr>
          <p:cNvSpPr txBox="1"/>
          <p:nvPr/>
        </p:nvSpPr>
        <p:spPr>
          <a:xfrm>
            <a:off x="4358661" y="2413687"/>
            <a:ext cx="3825645" cy="21236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박자를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차 배열로 만들고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시작 할 때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임의 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(x)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받고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update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deltaTime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크거나 같고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플레이어의 피가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있을 때 생성된다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(x)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모든 열을 출력이 끝나면 다시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임의의 행을 랜덤하게 돌린다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BF50D3-79D7-53B5-F6E1-2F363C5B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5" y="1450096"/>
            <a:ext cx="2901583" cy="768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CAE112-0876-5FE7-C2CE-76192E8F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45" y="2261360"/>
            <a:ext cx="3261502" cy="768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383541-71E9-3794-008C-BD033C79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5" y="3083704"/>
            <a:ext cx="3261502" cy="14128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5BD91C-408F-7AA5-AEF4-F7EF44D32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423" y="1450096"/>
            <a:ext cx="2178606" cy="7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음식 생성</a:t>
            </a:r>
            <a:endParaRPr lang="en-US" altLang="ko-KR" sz="1200" b="1" dirty="0">
              <a:solidFill>
                <a:srgbClr val="4F4F4F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49986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G-3)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게임 스피드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11462-F982-9E8C-69C1-B504514AF1E0}"/>
              </a:ext>
            </a:extLst>
          </p:cNvPr>
          <p:cNvSpPr txBox="1"/>
          <p:nvPr/>
        </p:nvSpPr>
        <p:spPr>
          <a:xfrm>
            <a:off x="4366811" y="1455817"/>
            <a:ext cx="3825645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번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나오면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timescale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0.95f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곱하고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GetCurrentSpan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timescale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을 곱해 좀더 빠르게 재료가 나오게 만듭니다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Ex) 1.0f * 0.95f = 0.95f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E396562-452B-44A3-5F4D-EBBA128C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87" y="1450096"/>
            <a:ext cx="3452627" cy="15414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64F34B-2EF2-C22C-880A-7EBC8FA11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87" y="3042648"/>
            <a:ext cx="3452627" cy="15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3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3-2).</a:t>
            </a:r>
            <a:r>
              <a:rPr lang="en-US" altLang="ko-KR" sz="16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</a:rPr>
              <a:t>Generator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97F34-BCBC-6E4D-1525-C85DE03B2940}"/>
              </a:ext>
            </a:extLst>
          </p:cNvPr>
          <p:cNvSpPr/>
          <p:nvPr/>
        </p:nvSpPr>
        <p:spPr>
          <a:xfrm>
            <a:off x="4278893" y="643754"/>
            <a:ext cx="175837" cy="14087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5A1DD-473B-AE15-A0DD-F077010040EB}"/>
              </a:ext>
            </a:extLst>
          </p:cNvPr>
          <p:cNvSpPr txBox="1"/>
          <p:nvPr/>
        </p:nvSpPr>
        <p:spPr>
          <a:xfrm>
            <a:off x="4358661" y="744200"/>
            <a:ext cx="11467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기본 흐름</a:t>
            </a:r>
            <a:endParaRPr lang="en-US" altLang="ko-KR" sz="1200" b="1" dirty="0">
              <a:solidFill>
                <a:schemeClr val="accent2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CD25D-2EFE-09E6-C7C5-BF4AC988F2A7}"/>
              </a:ext>
            </a:extLst>
          </p:cNvPr>
          <p:cNvSpPr txBox="1"/>
          <p:nvPr/>
        </p:nvSpPr>
        <p:spPr>
          <a:xfrm>
            <a:off x="5293141" y="749501"/>
            <a:ext cx="14563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박자 생성 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3A56B-0A21-395A-4A1E-F1EFA3A63D3E}"/>
              </a:ext>
            </a:extLst>
          </p:cNvPr>
          <p:cNvSpPr txBox="1"/>
          <p:nvPr/>
        </p:nvSpPr>
        <p:spPr>
          <a:xfrm>
            <a:off x="6677922" y="758882"/>
            <a:ext cx="11535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게임 스피드</a:t>
            </a:r>
            <a:endParaRPr lang="en-US" altLang="ko-KR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D44F0-3071-5991-E543-9670C39124A3}"/>
              </a:ext>
            </a:extLst>
          </p:cNvPr>
          <p:cNvSpPr txBox="1"/>
          <p:nvPr/>
        </p:nvSpPr>
        <p:spPr>
          <a:xfrm>
            <a:off x="7976227" y="749502"/>
            <a:ext cx="8708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음식 체력</a:t>
            </a:r>
            <a:endParaRPr lang="en-US" altLang="ko-KR" sz="1200" b="1" dirty="0">
              <a:solidFill>
                <a:srgbClr val="FF0000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0CA73E-FB68-6192-5921-9BE5B22BBDDB}"/>
              </a:ext>
            </a:extLst>
          </p:cNvPr>
          <p:cNvCxnSpPr>
            <a:cxnSpLocks/>
          </p:cNvCxnSpPr>
          <p:nvPr/>
        </p:nvCxnSpPr>
        <p:spPr>
          <a:xfrm>
            <a:off x="4453812" y="708952"/>
            <a:ext cx="4393220" cy="21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8692EF-D44D-468E-8B63-7904DBBEA24D}"/>
              </a:ext>
            </a:extLst>
          </p:cNvPr>
          <p:cNvSpPr txBox="1"/>
          <p:nvPr/>
        </p:nvSpPr>
        <p:spPr>
          <a:xfrm>
            <a:off x="603045" y="1035881"/>
            <a:ext cx="2128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G-4)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음식 체력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51D8E-0741-DFE2-4DFD-483A44EDC9EE}"/>
              </a:ext>
            </a:extLst>
          </p:cNvPr>
          <p:cNvSpPr txBox="1"/>
          <p:nvPr/>
        </p:nvSpPr>
        <p:spPr>
          <a:xfrm>
            <a:off x="5021387" y="2609538"/>
            <a:ext cx="3825645" cy="95410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주요 음식은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1/3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의 확률로 생성되며 체력이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2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이고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보조 음식은 나머지 경우에 생성되며 체력이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1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Kanit Light" panose="020B0600000101010101" charset="-34"/>
                <a:cs typeface="Kanit Light" panose="020B0600000101010101" charset="-34"/>
              </a:rPr>
              <a:t>입니다</a:t>
            </a:r>
            <a:endParaRPr lang="en-US" altLang="ko-KR" b="1" i="0" dirty="0">
              <a:solidFill>
                <a:schemeClr val="tx1"/>
              </a:solidFill>
              <a:effectLst/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39EF20-C048-4CAB-DC2A-19EE4B59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8" y="1823058"/>
            <a:ext cx="4862338" cy="21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5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58927" y="1367254"/>
            <a:ext cx="8600559" cy="249299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기본적인 흐름 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각종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레시피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재료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하트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),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게임오버 창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등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를 나타내는 감독 스크립트이다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플레이어의 체력을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하트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레시피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UI(Sprite)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레시피를 배열로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재료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UI(Text) :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잔여 레시피의 개수를 가져와서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UI(text)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로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게임오버 판넬 및 씬 전환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: player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의 </a:t>
            </a:r>
            <a:r>
              <a:rPr lang="en-US" altLang="ko-KR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가 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이 되면 게임오버 창이 나오고 </a:t>
            </a:r>
            <a:r>
              <a:rPr lang="ko-KR" altLang="en-US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씬이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전환된다</a:t>
            </a:r>
            <a:r>
              <a:rPr lang="en-US" altLang="ko-KR" b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8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524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Reggae One" panose="020B0600000101010101" charset="-128"/>
              </a:rPr>
              <a:t>hp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1482" y="1145180"/>
            <a:ext cx="4702600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P-2)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UpdateHearthp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(hp UI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2143905" y="4010273"/>
            <a:ext cx="4525170" cy="3077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enabled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속성을 활용하여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하트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74D3F6-3929-B39F-289C-0C78C35A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5" y="1947970"/>
            <a:ext cx="4525170" cy="19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0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일정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50" y="13526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b="1" dirty="0">
                <a:solidFill>
                  <a:srgbClr val="FF0000"/>
                </a:solidFill>
                <a:latin typeface="Reggae One" panose="020B0600000101010101" charset="-128"/>
              </a:rPr>
              <a:t>UI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250419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P-3)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UpdateRecipeUI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레시피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75602" y="1288343"/>
            <a:ext cx="4219582" cy="310854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Enabled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속성을 활용하여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재료이미지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배열의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이미지를 활성화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 이미지를 레시피 스크립트의 레시피 인덱스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설정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재료 이미지 배열에서 잔여 레시피의 키 값을 가져온 후 키에 해당하는 재료 이미지 스프라이트를 적용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예외가 발생하면 재료 이미지 배열을 비활성화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A19226D-8F34-01A6-95C0-50864D33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53" y="1826744"/>
            <a:ext cx="4134476" cy="22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25143" y="816672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8406" y="819044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게임오버 및</a:t>
            </a:r>
            <a:endParaRPr lang="en-US" altLang="ko-KR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씬전환</a:t>
            </a:r>
            <a:endParaRPr lang="ko-KR" altLang="en-US" sz="10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rgbClr val="FF0000"/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14798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P-4)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UpdateRecipeCnt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레시피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UI(Text)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02135" y="2060087"/>
            <a:ext cx="4572000" cy="160043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잔여 레시피 개수를 가져와서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업데이트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 스크립트의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ShowLeftoverRecipe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함수의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잔여 레시피 개수를 가져와서 재료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text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예외가 발생한다면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개수가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x)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해당 인덱스에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해당하는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text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비워둔다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B6090C-6881-DCE5-5C4D-2C95FAD5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8" y="1943668"/>
            <a:ext cx="3955081" cy="19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77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93618" y="448834"/>
            <a:ext cx="4514284" cy="50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3-3)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GameDirector</a:t>
            </a: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 flipV="1">
            <a:off x="4976327" y="805782"/>
            <a:ext cx="3869093" cy="665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820442" y="731584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8121" y="83483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691401" y="805781"/>
            <a:ext cx="5089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hp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35946" y="828554"/>
            <a:ext cx="86625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레시피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7932818" y="859030"/>
            <a:ext cx="102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Reggae One" panose="020B0600000101010101" charset="-128"/>
              </a:rPr>
              <a:t>게임오버 및</a:t>
            </a:r>
            <a:endParaRPr lang="en-US" altLang="ko-KR" sz="1000" b="1" dirty="0">
              <a:solidFill>
                <a:srgbClr val="FF0000"/>
              </a:solidFill>
              <a:latin typeface="Reggae One" panose="020B0600000101010101" charset="-128"/>
            </a:endParaRPr>
          </a:p>
          <a:p>
            <a:pPr algn="ctr"/>
            <a:r>
              <a:rPr lang="ko-KR" altLang="en-US" sz="1000" b="1" dirty="0" err="1">
                <a:solidFill>
                  <a:srgbClr val="FF0000"/>
                </a:solidFill>
                <a:latin typeface="Reggae One" panose="020B0600000101010101" charset="-128"/>
              </a:rPr>
              <a:t>씬전환</a:t>
            </a:r>
            <a:endParaRPr lang="ko-KR" altLang="en-US" sz="10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A20EE-825C-4DF3-AB07-37CA5ED15E98}"/>
              </a:ext>
            </a:extLst>
          </p:cNvPr>
          <p:cNvSpPr txBox="1"/>
          <p:nvPr/>
        </p:nvSpPr>
        <p:spPr>
          <a:xfrm>
            <a:off x="7066560" y="843705"/>
            <a:ext cx="1021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잔여재료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Reggae One" panose="020B0600000101010101" charset="-128"/>
              </a:rPr>
              <a:t>UI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93618" y="1234305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P-5)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기타 함수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1000" y="3454625"/>
            <a:ext cx="7764391" cy="73866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SetActive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메서드로 해당 게임오버 오브젝트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판넬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True(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활성화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게임오버 시 씬 디렉터의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ChangeScene2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함수 실행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GameScene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-&gt;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FinishScene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전환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C1FA17-1293-AA44-2C59-20813E3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0" y="1641612"/>
            <a:ext cx="7674005" cy="16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4695" y="1291510"/>
            <a:ext cx="8028648" cy="280076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R-1)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기본적인 흐름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기본적인 흐름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랜덤하게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레시피를 생성하고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완성이 된다면 점수추가를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실패를 한다면 재시작 하도록 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새로운 레시피 생성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게임이 시작되거나 기존 레시피가 완성이 되었을 때 목표로 하는 레시피를 새로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갱신한다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공격한 재료 감소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날아오는 재료를 성공적으로 공격한다면 그 재료를 현재 레시피에 추가한다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남아있는 재료 반환 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남아있는 재료의 정보를 반환한다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5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2837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R-2) Ingredients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59313" y="1951838"/>
            <a:ext cx="4186493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 진행에 필요한 재료들을 열거형 상수로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만든다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 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3B1382-4E43-1333-F2C6-02E80D68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2" y="1535856"/>
            <a:ext cx="2362321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8680" y="1154926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R-3) Check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game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Statue</a:t>
            </a:r>
          </a:p>
          <a:p>
            <a:endParaRPr lang="en-US" altLang="ko-KR" b="1" i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8680" y="1677564"/>
            <a:ext cx="4186493" cy="104644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 진행하는 레시피가 끝났는지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혹은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잘못되었는지 검사하는 함수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CF0862-3165-9C84-7283-DB70F75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50" y="1074975"/>
            <a:ext cx="3047074" cy="36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9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9693D5-49FB-E6C3-5564-5779E09E3CC8}"/>
              </a:ext>
            </a:extLst>
          </p:cNvPr>
          <p:cNvCxnSpPr>
            <a:cxnSpLocks/>
          </p:cNvCxnSpPr>
          <p:nvPr/>
        </p:nvCxnSpPr>
        <p:spPr>
          <a:xfrm>
            <a:off x="3680686" y="703800"/>
            <a:ext cx="516473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C1084-C5F8-62DE-0820-2FB694B594CB}"/>
              </a:ext>
            </a:extLst>
          </p:cNvPr>
          <p:cNvSpPr txBox="1"/>
          <p:nvPr/>
        </p:nvSpPr>
        <p:spPr>
          <a:xfrm>
            <a:off x="3759313" y="703968"/>
            <a:ext cx="108181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기본 흐름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8683C-9287-6DF9-C0F0-7C61225F12B2}"/>
              </a:ext>
            </a:extLst>
          </p:cNvPr>
          <p:cNvSpPr txBox="1"/>
          <p:nvPr/>
        </p:nvSpPr>
        <p:spPr>
          <a:xfrm>
            <a:off x="4841128" y="697081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Ingredients</a:t>
            </a:r>
            <a:endParaRPr lang="ko-KR" altLang="en-US" sz="1200" b="1" dirty="0">
              <a:solidFill>
                <a:schemeClr val="tx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E1BE7-2F39-9FBA-31EC-0ADE9BD51F20}"/>
              </a:ext>
            </a:extLst>
          </p:cNvPr>
          <p:cNvSpPr txBox="1"/>
          <p:nvPr/>
        </p:nvSpPr>
        <p:spPr>
          <a:xfrm>
            <a:off x="6103666" y="703797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Check Statue</a:t>
            </a:r>
            <a:endParaRPr lang="ko-KR" altLang="en-US" sz="1200" b="1" dirty="0">
              <a:solidFill>
                <a:schemeClr val="tx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DE4BC-ADC4-0F7E-8218-BB29738CB03D}"/>
              </a:ext>
            </a:extLst>
          </p:cNvPr>
          <p:cNvSpPr txBox="1"/>
          <p:nvPr/>
        </p:nvSpPr>
        <p:spPr>
          <a:xfrm>
            <a:off x="7431449" y="703797"/>
            <a:ext cx="1056788" cy="275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Main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E7BEDE-761B-48C4-F05A-F340D5FAA428}"/>
              </a:ext>
            </a:extLst>
          </p:cNvPr>
          <p:cNvSpPr/>
          <p:nvPr/>
        </p:nvSpPr>
        <p:spPr>
          <a:xfrm>
            <a:off x="3505767" y="60962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225998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R-4) Main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Algorithm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411513" y="1906614"/>
            <a:ext cx="3334381" cy="233910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현재까지의 완성여부를 알려준다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프레임마다 현재 만들고 있는 레시피가 완성되었는지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혹은 잘못되었는지 검사한다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레시피가 완성되었다면 점수를 추가하고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실패하였다면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으로 만들어 종료 상태로 만든다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	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8C0403-8506-0CE8-3ADD-57689EF2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2" y="1769484"/>
            <a:ext cx="4808035" cy="25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82804"/>
            <a:ext cx="8986925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R-5)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CreateRandomRecipe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027625" y="1321227"/>
            <a:ext cx="3861338" cy="34009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게임이 시작되거나 레시피가 완성되었을 경우 랜덤으로 음식 생성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변수에 새로운 레시피를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할당한다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Shallow copy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가 되지 않도록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Array.Copy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메소드를 사용한다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※ Shallow copy(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얇은 복사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: 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복사된 데이터 구조 안의 객체가 변경되면 </a:t>
            </a:r>
            <a:endParaRPr lang="en-US" altLang="ko-KR" sz="11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원본 데이터 구조 안의 동일한 객체도 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변경된다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※ 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Array.Copy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배열 복사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: </a:t>
            </a:r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새로운 객체의 배열에 복사를 하여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 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원본 배열과 다른 메모리 위치에 저장되어 있다</a:t>
            </a:r>
            <a:r>
              <a:rPr lang="en-US" altLang="ko-KR" sz="1100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r>
              <a:rPr lang="en-US" altLang="ko-KR" sz="1200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	</a:t>
            </a:r>
            <a:endParaRPr lang="en-US" altLang="ko-KR" sz="1200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40CE53C-B1A7-5A39-C410-5095EC44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3" y="1608358"/>
            <a:ext cx="4454094" cy="28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2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082441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R-6)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ShowLeftoverRecipe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335790" y="1984879"/>
            <a:ext cx="3490969" cy="138499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실시간으로 남은 음식의 재료를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알수있다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에 남아있는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보다 큰 값들을 그 값의 인덱스 번호를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Key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남아있는 개수를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Value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값은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Dictionary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를 반환한다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4227D-932D-B090-78C1-F6A6FB14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5" y="1740847"/>
            <a:ext cx="4673840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08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03045" y="393086"/>
            <a:ext cx="3929273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3-4)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Recipe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44319" y="68744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67515" y="59998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A80C5-7469-2238-F285-2A22BE4C4BE0}"/>
              </a:ext>
            </a:extLst>
          </p:cNvPr>
          <p:cNvSpPr txBox="1"/>
          <p:nvPr/>
        </p:nvSpPr>
        <p:spPr>
          <a:xfrm>
            <a:off x="4655655" y="684448"/>
            <a:ext cx="1433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Create Random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B8958-6928-0623-D6E3-04EC5471926F}"/>
              </a:ext>
            </a:extLst>
          </p:cNvPr>
          <p:cNvSpPr txBox="1"/>
          <p:nvPr/>
        </p:nvSpPr>
        <p:spPr>
          <a:xfrm>
            <a:off x="6065294" y="687444"/>
            <a:ext cx="13801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  <a:ea typeface="Reggae One" panose="020B0600000101010101" charset="-128"/>
              </a:rPr>
              <a:t>Show Leftover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87546-6459-00C8-6349-76F429848D21}"/>
              </a:ext>
            </a:extLst>
          </p:cNvPr>
          <p:cNvSpPr txBox="1"/>
          <p:nvPr/>
        </p:nvSpPr>
        <p:spPr>
          <a:xfrm>
            <a:off x="7319284" y="701034"/>
            <a:ext cx="1309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Decrease </a:t>
            </a:r>
            <a:r>
              <a:rPr lang="en-US" altLang="ko-KR" sz="1200" dirty="0" err="1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ing</a:t>
            </a:r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30275" y="1142810"/>
            <a:ext cx="8986925" cy="55399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R-7) </a:t>
            </a:r>
            <a:r>
              <a:rPr lang="en-US" altLang="ko-KR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DecreaseIngredient</a:t>
            </a:r>
            <a:endParaRPr lang="en-US" altLang="ko-KR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372627" y="1752142"/>
            <a:ext cx="3402564" cy="203132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실시간으로 재료의 차감을 나타낸다</a:t>
            </a:r>
            <a:r>
              <a:rPr lang="en-US" altLang="ko-KR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 함수의 호출 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매개변수로 들어온 재료의 이름을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randomRecipe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변수에서 한 개 줄인다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만약 재료 이름을 잘못 적으면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Invalid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ingredient name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이라는 에러를 리턴 한다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5A8118-FF71-5069-A6FA-87016B4F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0" y="1752142"/>
            <a:ext cx="4800847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ko-KR" altLang="en-US" dirty="0"/>
              <a:t>개발 일정</a:t>
            </a:r>
            <a:r>
              <a:rPr lang="en-US" altLang="ko-KR" sz="1500" dirty="0"/>
              <a:t>(5.26 ~6.17)</a:t>
            </a:r>
            <a:endParaRPr sz="1500"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720000" y="1547575"/>
            <a:ext cx="3800485" cy="277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5.26 ~ 30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게임 기획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- 26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아이디어 회의 및 게임 선정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	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 -27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게임 배경 및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sz="1300" b="1" dirty="0">
                <a:latin typeface="Reggae One" panose="020B0600000101010101" charset="-128"/>
              </a:rPr>
              <a:t>컨셉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스토리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규칙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     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b="1" dirty="0">
                <a:latin typeface="Reggae One" panose="020B0600000101010101" charset="-128"/>
              </a:rPr>
              <a:t>진행방식 결정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ko-KR" altLang="en-US" sz="1300" b="1" dirty="0">
                <a:latin typeface="Reggae One" panose="020B0600000101010101" charset="-128"/>
              </a:rPr>
              <a:t>알고리즘 회의 </a:t>
            </a:r>
            <a:endParaRPr lang="en-US" altLang="ko-KR" sz="1300" b="1" dirty="0">
              <a:latin typeface="Reggae One" panose="020B0600000101010101" charset="-128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-  28~</a:t>
            </a:r>
            <a:r>
              <a:rPr lang="ko-KR" altLang="en-US" sz="1300" b="1" dirty="0">
                <a:latin typeface="Reggae One" panose="020B0600000101010101" charset="-128"/>
              </a:rPr>
              <a:t> 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30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게임 설계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각자 맡은 역할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, </a:t>
            </a:r>
            <a:r>
              <a:rPr lang="en-US" altLang="ko-KR" sz="1300" b="1" dirty="0" err="1">
                <a:latin typeface="Reggae One" panose="020B0600000101010101" charset="-128"/>
                <a:ea typeface="Reggae One" panose="020B0600000101010101" charset="-128"/>
              </a:rPr>
              <a:t>Github</a:t>
            </a:r>
            <a:r>
              <a:rPr lang="ko-KR" altLang="en-US" sz="1300" b="1" dirty="0">
                <a:latin typeface="Reggae One" panose="020B0600000101010101" charset="-128"/>
              </a:rPr>
              <a:t>를 통해 코드 공유를 통한 공동작업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  <a:r>
              <a:rPr lang="ko-KR" altLang="en-US" sz="1300" b="1" dirty="0">
                <a:latin typeface="Reggae One" panose="020B0600000101010101" charset="-128"/>
              </a:rPr>
              <a:t> 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57;p30"/>
          <p:cNvSpPr txBox="1">
            <a:spLocks/>
          </p:cNvSpPr>
          <p:nvPr/>
        </p:nvSpPr>
        <p:spPr>
          <a:xfrm>
            <a:off x="4520485" y="1547575"/>
            <a:ext cx="3800485" cy="277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5.31 ~ 6.15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(</a:t>
            </a:r>
            <a:r>
              <a:rPr lang="ko-KR" altLang="en-US" sz="1300" b="1" dirty="0">
                <a:latin typeface="Reggae One" panose="020B0600000101010101" charset="-128"/>
              </a:rPr>
              <a:t>게임 설계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)</a:t>
            </a:r>
          </a:p>
          <a:p>
            <a:pPr marL="152400" indent="0"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-5</a:t>
            </a:r>
            <a:r>
              <a:rPr lang="ko-KR" altLang="en-US" sz="1300" b="1" dirty="0">
                <a:latin typeface="Reggae One" panose="020B0600000101010101" charset="-128"/>
              </a:rPr>
              <a:t>월 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31</a:t>
            </a:r>
            <a:r>
              <a:rPr lang="ko-KR" altLang="en-US" sz="1300" b="1" dirty="0">
                <a:latin typeface="Reggae One" panose="020B0600000101010101" charset="-128"/>
              </a:rPr>
              <a:t>일</a:t>
            </a: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300" b="1" dirty="0">
                <a:latin typeface="Reggae One" panose="020B0600000101010101" charset="-128"/>
              </a:rPr>
              <a:t>역할 분담</a:t>
            </a: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 algn="ctr">
              <a:buNone/>
            </a:pPr>
            <a:endParaRPr lang="en-US" altLang="ko-KR" sz="13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0" indent="0" algn="ctr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6</a:t>
            </a:r>
            <a:r>
              <a:rPr lang="ko-KR" altLang="en-US" sz="1300" b="1" dirty="0">
                <a:latin typeface="Reggae One" panose="020B0600000101010101" charset="-128"/>
              </a:rPr>
              <a:t>월 </a:t>
            </a:r>
            <a:endParaRPr lang="en-US" altLang="ko-KR" sz="1300" b="1" dirty="0">
              <a:latin typeface="Reggae One" panose="020B0600000101010101" charset="-128"/>
            </a:endParaRPr>
          </a:p>
          <a:p>
            <a:pPr marL="0" indent="0">
              <a:buNone/>
            </a:pPr>
            <a:r>
              <a:rPr lang="en-US" altLang="ko-KR" sz="1300" b="1" dirty="0">
                <a:latin typeface="Reggae One" panose="020B0600000101010101" charset="-128"/>
                <a:ea typeface="Reggae One" panose="020B0600000101010101" charset="-128"/>
              </a:rPr>
              <a:t>   -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1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 err="1">
                <a:latin typeface="Reggae One" panose="020B0600000101010101" charset="-128"/>
              </a:rPr>
              <a:t>에셋</a:t>
            </a:r>
            <a:r>
              <a:rPr lang="ko-KR" altLang="en-US" sz="1400" b="1" dirty="0">
                <a:latin typeface="Reggae One" panose="020B0600000101010101" charset="-128"/>
              </a:rPr>
              <a:t> 제작 및 스크립트 작성 시작</a:t>
            </a:r>
            <a:endParaRPr lang="en-US" altLang="ko-KR" sz="500" b="1" dirty="0">
              <a:latin typeface="Reggae One" panose="020B0600000101010101" charset="-128"/>
            </a:endParaRPr>
          </a:p>
          <a:p>
            <a:pPr marL="0" indent="0">
              <a:buNone/>
            </a:pPr>
            <a:endParaRPr lang="en-US" altLang="ko-KR" sz="5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-9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중간 회의 및 알고리즘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,</a:t>
            </a:r>
            <a:r>
              <a:rPr lang="ko-KR" altLang="en-US" sz="1400" b="1" dirty="0">
                <a:latin typeface="Reggae One" panose="020B0600000101010101" charset="-128"/>
              </a:rPr>
              <a:t> 개선 및 수정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  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-14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</a:t>
            </a:r>
            <a:r>
              <a:rPr lang="ko-KR" altLang="en-US" sz="1400" b="1" dirty="0" err="1">
                <a:latin typeface="Reggae One" panose="020B0600000101010101" charset="-128"/>
              </a:rPr>
              <a:t>프로토</a:t>
            </a:r>
            <a:r>
              <a:rPr lang="ko-KR" altLang="en-US" sz="1400" b="1" dirty="0">
                <a:latin typeface="Reggae One" panose="020B0600000101010101" charset="-128"/>
              </a:rPr>
              <a:t> 타입 시연과 개선 사항 의</a:t>
            </a:r>
            <a:endParaRPr lang="en-US" altLang="ko-KR" sz="1400" b="1" dirty="0">
              <a:latin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-15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코드 개선 및 음양 </a:t>
            </a:r>
            <a:r>
              <a:rPr lang="ko-KR" altLang="en-US" sz="1400" b="1" dirty="0" err="1">
                <a:latin typeface="Reggae One" panose="020B0600000101010101" charset="-128"/>
              </a:rPr>
              <a:t>에셋</a:t>
            </a:r>
            <a:r>
              <a:rPr lang="ko-KR" altLang="en-US" sz="1400" b="1" dirty="0">
                <a:latin typeface="Reggae One" panose="020B0600000101010101" charset="-128"/>
              </a:rPr>
              <a:t> 적용</a:t>
            </a:r>
            <a:endParaRPr lang="en-US" altLang="ko-KR" sz="14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-16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 </a:t>
            </a:r>
            <a:r>
              <a:rPr lang="ko-KR" altLang="en-US" sz="1400" b="1" dirty="0">
                <a:latin typeface="Reggae One" panose="020B0600000101010101" charset="-128"/>
              </a:rPr>
              <a:t>버그 수정 및 안드로이드 빌드</a:t>
            </a:r>
            <a:endParaRPr lang="en-US" altLang="ko-KR" sz="1400" b="1" dirty="0">
              <a:latin typeface="Reggae One" panose="020B0600000101010101" charset="-128"/>
              <a:ea typeface="Reggae One" panose="020B0600000101010101" charset="-128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-17 ~ 18</a:t>
            </a:r>
            <a:r>
              <a:rPr lang="ko-KR" altLang="en-US" sz="1400" b="1" dirty="0">
                <a:latin typeface="Reggae One" panose="020B0600000101010101" charset="-128"/>
              </a:rPr>
              <a:t>일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:</a:t>
            </a:r>
            <a:r>
              <a:rPr lang="ko-KR" altLang="en-US" sz="1400" b="1" dirty="0">
                <a:latin typeface="Reggae One" panose="020B0600000101010101" charset="-128"/>
              </a:rPr>
              <a:t> 최종 수정 및 </a:t>
            </a:r>
            <a:r>
              <a:rPr lang="en-US" altLang="ko-KR" sz="1400" b="1" dirty="0" err="1">
                <a:latin typeface="Reggae One" panose="020B0600000101010101" charset="-128"/>
                <a:ea typeface="Reggae One" panose="020B0600000101010101" charset="-128"/>
              </a:rPr>
              <a:t>ppt</a:t>
            </a:r>
            <a:r>
              <a:rPr lang="en-US" altLang="ko-KR" sz="1400" b="1" dirty="0">
                <a:latin typeface="Reggae One" panose="020B0600000101010101" charset="-128"/>
                <a:ea typeface="Reggae One" panose="020B0600000101010101" charset="-128"/>
              </a:rPr>
              <a:t> </a:t>
            </a:r>
            <a:r>
              <a:rPr lang="ko-KR" altLang="en-US" sz="1400" b="1" dirty="0">
                <a:latin typeface="Reggae One" panose="020B0600000101010101" charset="-128"/>
              </a:rPr>
              <a:t>제작 </a:t>
            </a:r>
          </a:p>
          <a:p>
            <a:pPr marL="0" indent="0">
              <a:buFont typeface="Open Sans Light"/>
              <a:buNone/>
            </a:pPr>
            <a:endParaRPr lang="ko-KR" altLang="en-US" sz="13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F4F4F"/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03045" y="1116111"/>
            <a:ext cx="9718445" cy="14927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I-1) Bezier</a:t>
            </a:r>
            <a:r>
              <a:rPr lang="ko-KR" altLang="en-US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란</a:t>
            </a:r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?</a:t>
            </a:r>
          </a:p>
          <a:p>
            <a:endParaRPr lang="en-US" altLang="ko-KR" sz="5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(Bezier)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곡선은 매끄러운 곡선을 그리기 위한 것이다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선형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보간이란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?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: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끝점의 값이 주어졌을 때 그 사이에 위치한 값을 추정하기 위하여 직선 거리에 따라</a:t>
            </a:r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    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선형적으로 계산하는 방법이다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3025BAD-7ED1-E079-B574-342A0CC8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72" y="2854450"/>
            <a:ext cx="2751051" cy="1578415"/>
          </a:xfrm>
          <a:prstGeom prst="rect">
            <a:avLst/>
          </a:prstGeom>
        </p:spPr>
      </p:pic>
      <p:pic>
        <p:nvPicPr>
          <p:cNvPr id="26" name="그림 25" descr="화이트, 스케치, 블랙, 라인이(가) 표시된 사진&#10;&#10;자동 생성된 설명">
            <a:extLst>
              <a:ext uri="{FF2B5EF4-FFF2-40B4-BE49-F238E27FC236}">
                <a16:creationId xmlns:a16="http://schemas.microsoft.com/office/drawing/2014/main" id="{F93C02A3-7393-9216-F5FB-E36E53BA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813" y="2850583"/>
            <a:ext cx="1739381" cy="1582281"/>
          </a:xfrm>
          <a:prstGeom prst="rect">
            <a:avLst/>
          </a:prstGeom>
        </p:spPr>
      </p:pic>
      <p:pic>
        <p:nvPicPr>
          <p:cNvPr id="27" name="그림 26" descr="라인, 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64FA1A2D-27DC-E5BF-87ED-C0D0B5AA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194" y="2850583"/>
            <a:ext cx="1739381" cy="1582281"/>
          </a:xfrm>
          <a:prstGeom prst="rect">
            <a:avLst/>
          </a:prstGeom>
        </p:spPr>
      </p:pic>
      <p:pic>
        <p:nvPicPr>
          <p:cNvPr id="28" name="그림 27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7470FCF5-748D-9AA4-1D09-0F4899E99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575" y="2850583"/>
            <a:ext cx="1709837" cy="15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11165" y="1128920"/>
            <a:ext cx="8986925" cy="76944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I-2) Bezier</a:t>
            </a:r>
            <a:r>
              <a:rPr lang="ko-KR" altLang="en-US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함수</a:t>
            </a:r>
            <a:endParaRPr lang="en-US" altLang="ko-KR" sz="1600" b="1" dirty="0">
              <a:solidFill>
                <a:schemeClr val="accent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</a:t>
            </a:r>
            <a:endParaRPr lang="en-US" altLang="ko-KR" sz="20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825250" y="1559807"/>
            <a:ext cx="8437560" cy="52322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곡선을 그리기 위해 시작점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중간점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(2),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마지막점을 정해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베지어의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곡선을 구한다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CF6221-84E2-7B3A-1FDC-3524B89A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0" y="1823244"/>
            <a:ext cx="5439378" cy="20057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3C060E-5A0D-AA90-2F64-779929FB0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0" y="3991005"/>
            <a:ext cx="8013060" cy="613056"/>
          </a:xfrm>
          <a:prstGeom prst="rect">
            <a:avLst/>
          </a:prstGeom>
        </p:spPr>
      </p:pic>
      <p:pic>
        <p:nvPicPr>
          <p:cNvPr id="19" name="그림 18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6BC20203-3FED-676F-5694-DA7B161D5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543" y="1830026"/>
            <a:ext cx="2558917" cy="20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2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3-5)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ItemController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537106-D136-85AC-D513-3536AC1B08C8}"/>
              </a:ext>
            </a:extLst>
          </p:cNvPr>
          <p:cNvCxnSpPr>
            <a:cxnSpLocks/>
          </p:cNvCxnSpPr>
          <p:nvPr/>
        </p:nvCxnSpPr>
        <p:spPr>
          <a:xfrm>
            <a:off x="5057192" y="646922"/>
            <a:ext cx="3757566" cy="2626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C4A48BB-1FA0-EB19-8614-B24C7E89879D}"/>
              </a:ext>
            </a:extLst>
          </p:cNvPr>
          <p:cNvSpPr/>
          <p:nvPr/>
        </p:nvSpPr>
        <p:spPr>
          <a:xfrm>
            <a:off x="4871774" y="573286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6C4FB-0386-05A6-5B86-32B251AF541D}"/>
              </a:ext>
            </a:extLst>
          </p:cNvPr>
          <p:cNvSpPr txBox="1"/>
          <p:nvPr/>
        </p:nvSpPr>
        <p:spPr>
          <a:xfrm>
            <a:off x="5151206" y="711545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55CC-172C-1AD2-18C2-B6F4F4BB3971}"/>
              </a:ext>
            </a:extLst>
          </p:cNvPr>
          <p:cNvSpPr txBox="1"/>
          <p:nvPr/>
        </p:nvSpPr>
        <p:spPr>
          <a:xfrm>
            <a:off x="6210710" y="705078"/>
            <a:ext cx="114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Bezier</a:t>
            </a:r>
          </a:p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Script</a:t>
            </a:r>
            <a:endParaRPr lang="ko-KR" altLang="en-US" sz="1200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DD13A-9D9C-2103-2BB6-0FA14FD7CAEA}"/>
              </a:ext>
            </a:extLst>
          </p:cNvPr>
          <p:cNvSpPr txBox="1"/>
          <p:nvPr/>
        </p:nvSpPr>
        <p:spPr>
          <a:xfrm>
            <a:off x="7544725" y="711546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Editor</a:t>
            </a:r>
            <a:endParaRPr lang="ko-KR" altLang="en-US" sz="1200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65770" y="102690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I-3) Editor(Graphic UI)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434E985-C051-9262-EDDE-D7A2BD84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3" y="1719171"/>
            <a:ext cx="7950499" cy="2826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2BED2B-D8B7-2614-EB34-23DFFF7EAB40}"/>
              </a:ext>
            </a:extLst>
          </p:cNvPr>
          <p:cNvSpPr txBox="1"/>
          <p:nvPr/>
        </p:nvSpPr>
        <p:spPr>
          <a:xfrm>
            <a:off x="706440" y="1342259"/>
            <a:ext cx="8437560" cy="3077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유니티에서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베지어</a:t>
            </a:r>
            <a:r>
              <a:rPr lang="ko-KR" altLang="en-US" b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곡선의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그래프 모양을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적으로 확인할 수 있는 코드이다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  <a:endParaRPr lang="en-US" altLang="ko-KR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155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8278" y="1043030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Dictionary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가져와 랜덤으로 재생하게 만드는 구간</a:t>
            </a:r>
            <a:endParaRPr lang="en-US" altLang="ko-KR" b="1" dirty="0">
              <a:solidFill>
                <a:schemeClr val="accent1"/>
              </a:solidFill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50EFF2-B15F-B0CC-BFC1-D9D25592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2" y="1689361"/>
            <a:ext cx="8216973" cy="17576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9C1E76-4C48-106A-BEBA-C506D1D4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1" y="3534007"/>
            <a:ext cx="8216973" cy="10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78278" y="986430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  - Audio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재생함수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 err="1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음소거하는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 함수를 나타내는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66B137-6C52-74A8-EF59-385E9C49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" y="1589217"/>
            <a:ext cx="7489371" cy="30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24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4090" y="1008927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Slider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조절하는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69B53-17C7-22B4-DEDF-F2C55B51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2" y="1728274"/>
            <a:ext cx="7058748" cy="2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4F4F4F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4F4F4F"/>
              </a:solidFill>
              <a:latin typeface="Reggae One" panose="020B0600000101010101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454090" y="1008927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A-1) Sound Method</a:t>
            </a: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효과음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배경음악을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Slider</a:t>
            </a:r>
            <a:r>
              <a:rPr lang="ko-KR" altLang="en-US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로 조절하는 함수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69B53-17C7-22B4-DEDF-F2C55B51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2" y="1728274"/>
            <a:ext cx="7058748" cy="2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11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60785" y="393086"/>
            <a:ext cx="4494296" cy="54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Orbitron" panose="020B0600000101010101" charset="0"/>
              </a:rPr>
              <a:t>3-6)</a:t>
            </a:r>
            <a:r>
              <a:rPr lang="en-US" altLang="ko-KR" sz="1600" b="1" dirty="0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AudioDirector</a:t>
            </a: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br>
              <a:rPr lang="ko-KR" altLang="en-US" sz="3200" b="1" dirty="0"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</a:br>
            <a:endParaRPr lang="ko-KR" altLang="en-US" sz="3200" b="1" dirty="0"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961086" y="783491"/>
            <a:ext cx="3896775" cy="650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784282" y="696031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5086423" y="863009"/>
            <a:ext cx="173989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Sound Method</a:t>
            </a:r>
            <a:endParaRPr lang="ko-KR" altLang="en-US" sz="1200" b="1" dirty="0">
              <a:solidFill>
                <a:schemeClr val="accent1">
                  <a:lumMod val="65000"/>
                </a:schemeClr>
              </a:solidFill>
              <a:latin typeface="Reggae One" panose="020B060000010101010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997079" y="863008"/>
            <a:ext cx="1180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F0000"/>
                </a:solidFill>
                <a:latin typeface="Reggae One" panose="020B0600000101010101" charset="-128"/>
              </a:rPr>
              <a:t>AudioMixer</a:t>
            </a:r>
            <a:endParaRPr lang="ko-KR" altLang="en-US" sz="1200" b="1" dirty="0">
              <a:solidFill>
                <a:srgbClr val="FF0000"/>
              </a:solidFill>
              <a:latin typeface="Reggae One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361618" y="1105142"/>
            <a:ext cx="8986925" cy="64633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A-2) </a:t>
            </a:r>
            <a:r>
              <a:rPr lang="en-US" altLang="ko-KR" sz="1600" b="1" dirty="0" err="1">
                <a:solidFill>
                  <a:schemeClr val="accent1"/>
                </a:solidFill>
                <a:latin typeface="Orbitron" panose="020B0600000101010101" charset="0"/>
                <a:ea typeface="Reggae One" panose="020B0600000101010101" charset="-128"/>
              </a:rPr>
              <a:t>AudioMixer</a:t>
            </a:r>
            <a:endParaRPr lang="en-US" altLang="ko-KR" sz="1600" b="1" dirty="0">
              <a:solidFill>
                <a:schemeClr val="accent1"/>
              </a:solidFill>
              <a:latin typeface="Orbitron" panose="020B0600000101010101" charset="0"/>
              <a:ea typeface="Reggae One" panose="020B0600000101010101" charset="-128"/>
            </a:endParaRPr>
          </a:p>
          <a:p>
            <a:endParaRPr lang="en-US" altLang="ko-KR" sz="6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</a:endParaRPr>
          </a:p>
          <a:p>
            <a:r>
              <a:rPr lang="en-US" altLang="ko-KR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   </a:t>
            </a:r>
            <a:r>
              <a:rPr lang="en-US" altLang="ko-KR" b="1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 </a:t>
            </a:r>
            <a:r>
              <a:rPr lang="ko-KR" altLang="en-US" b="1" spc="-150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다양한 오디오 트랙과 오디오 소스를 조정하고 조작하여 원하는 사운드 및 음악 믹스를 만들 수 있도록 도와줍니다</a:t>
            </a:r>
            <a:r>
              <a:rPr lang="en-US" altLang="ko-KR" b="1" spc="-150" dirty="0">
                <a:solidFill>
                  <a:schemeClr val="accent1"/>
                </a:solidFill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613B60-FD4A-89D7-7C82-48BFF036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5" y="1993606"/>
            <a:ext cx="4677941" cy="2371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4976E2-903B-C338-F158-69C882D54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56" y="1985665"/>
            <a:ext cx="3415160" cy="23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1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1753773" y="2471730"/>
            <a:ext cx="5812818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개발 단계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58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384" name="Google Shape;384;p39"/>
          <p:cNvSpPr/>
          <p:nvPr/>
        </p:nvSpPr>
        <p:spPr>
          <a:xfrm>
            <a:off x="15311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4950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54589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422825" y="1361700"/>
            <a:ext cx="91500" cy="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 txBox="1"/>
          <p:nvPr/>
        </p:nvSpPr>
        <p:spPr>
          <a:xfrm flipH="1">
            <a:off x="7131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flipH="1">
            <a:off x="26770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 flipH="1">
            <a:off x="4646033" y="1882082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 flipH="1">
            <a:off x="6604875" y="18820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단계</a:t>
            </a:r>
            <a:endParaRPr sz="1200" dirty="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cxnSp>
        <p:nvCxnSpPr>
          <p:cNvPr id="392" name="Google Shape;392;p39"/>
          <p:cNvCxnSpPr>
            <a:stCxn id="384" idx="3"/>
            <a:endCxn id="385" idx="1"/>
          </p:cNvCxnSpPr>
          <p:nvPr/>
        </p:nvCxnSpPr>
        <p:spPr>
          <a:xfrm>
            <a:off x="16226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9"/>
          <p:cNvCxnSpPr>
            <a:stCxn id="385" idx="3"/>
            <a:endCxn id="386" idx="1"/>
          </p:cNvCxnSpPr>
          <p:nvPr/>
        </p:nvCxnSpPr>
        <p:spPr>
          <a:xfrm>
            <a:off x="35865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9"/>
          <p:cNvCxnSpPr>
            <a:stCxn id="386" idx="3"/>
            <a:endCxn id="387" idx="1"/>
          </p:cNvCxnSpPr>
          <p:nvPr/>
        </p:nvCxnSpPr>
        <p:spPr>
          <a:xfrm>
            <a:off x="5550425" y="1407450"/>
            <a:ext cx="1872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9"/>
          <p:cNvCxnSpPr>
            <a:stCxn id="384" idx="2"/>
            <a:endCxn id="396" idx="0"/>
          </p:cNvCxnSpPr>
          <p:nvPr/>
        </p:nvCxnSpPr>
        <p:spPr>
          <a:xfrm>
            <a:off x="15768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39"/>
          <p:cNvCxnSpPr>
            <a:stCxn id="385" idx="2"/>
            <a:endCxn id="398" idx="0"/>
          </p:cNvCxnSpPr>
          <p:nvPr/>
        </p:nvCxnSpPr>
        <p:spPr>
          <a:xfrm>
            <a:off x="35407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9"/>
          <p:cNvCxnSpPr>
            <a:stCxn id="386" idx="2"/>
            <a:endCxn id="400" idx="0"/>
          </p:cNvCxnSpPr>
          <p:nvPr/>
        </p:nvCxnSpPr>
        <p:spPr>
          <a:xfrm>
            <a:off x="55046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stCxn id="387" idx="2"/>
            <a:endCxn id="402" idx="0"/>
          </p:cNvCxnSpPr>
          <p:nvPr/>
        </p:nvCxnSpPr>
        <p:spPr>
          <a:xfrm>
            <a:off x="7468575" y="14532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39"/>
          <p:cNvSpPr txBox="1"/>
          <p:nvPr/>
        </p:nvSpPr>
        <p:spPr>
          <a:xfrm flipH="1">
            <a:off x="788975" y="21871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 flipH="1">
            <a:off x="2823617" y="218717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 flipH="1">
            <a:off x="6604875" y="3868927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Assess progress</a:t>
            </a:r>
            <a:endParaRPr sz="12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grpSp>
        <p:nvGrpSpPr>
          <p:cNvPr id="423" name="Google Shape;423;p39"/>
          <p:cNvGrpSpPr/>
          <p:nvPr/>
        </p:nvGrpSpPr>
        <p:grpSpPr>
          <a:xfrm>
            <a:off x="8197500" y="3204825"/>
            <a:ext cx="226500" cy="378950"/>
            <a:chOff x="7894100" y="3762250"/>
            <a:chExt cx="226500" cy="378950"/>
          </a:xfrm>
        </p:grpSpPr>
        <p:sp>
          <p:nvSpPr>
            <p:cNvPr id="424" name="Google Shape;424;p3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8" name="Google Shape;409;p39"/>
          <p:cNvSpPr txBox="1"/>
          <p:nvPr/>
        </p:nvSpPr>
        <p:spPr>
          <a:xfrm flipH="1">
            <a:off x="4782459" y="2172298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오브젝트를 자동으로 생성할 수 있는 </a:t>
            </a:r>
            <a:r>
              <a:rPr lang="ko-KR" altLang="en-US" sz="1200" b="1" dirty="0" err="1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제너레이터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(generator) 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스크립트 작성</a:t>
            </a:r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200" b="1" dirty="0">
              <a:solidFill>
                <a:schemeClr val="accent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39" name="Google Shape;409;p39"/>
          <p:cNvSpPr txBox="1"/>
          <p:nvPr/>
        </p:nvSpPr>
        <p:spPr>
          <a:xfrm flipH="1">
            <a:off x="6731185" y="2177480"/>
            <a:ext cx="18123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200" b="1" dirty="0" err="1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</a:p>
        </p:txBody>
      </p:sp>
    </p:spTree>
    <p:extLst>
      <p:ext uri="{BB962C8B-B14F-4D97-AF65-F5344CB8AC3E}">
        <p14:creationId xmlns:p14="http://schemas.microsoft.com/office/powerpoint/2010/main" val="156448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2391900" y="2409526"/>
            <a:ext cx="4360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3949875" y="1352695"/>
            <a:ext cx="1446371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894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ECAA80-F24F-DE65-8E22-A8FB5C75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66" y="2401853"/>
            <a:ext cx="2488134" cy="1413504"/>
          </a:xfrm>
          <a:prstGeom prst="rect">
            <a:avLst/>
          </a:prstGeom>
        </p:spPr>
      </p:pic>
      <p:sp>
        <p:nvSpPr>
          <p:cNvPr id="28" name="Google Shape;766;p31">
            <a:extLst>
              <a:ext uri="{FF2B5EF4-FFF2-40B4-BE49-F238E27FC236}">
                <a16:creationId xmlns:a16="http://schemas.microsoft.com/office/drawing/2014/main" id="{F94AD907-2AB3-9BC8-84E6-3F1BECC05E17}"/>
              </a:ext>
            </a:extLst>
          </p:cNvPr>
          <p:cNvSpPr txBox="1">
            <a:spLocks/>
          </p:cNvSpPr>
          <p:nvPr/>
        </p:nvSpPr>
        <p:spPr>
          <a:xfrm>
            <a:off x="574190" y="1589952"/>
            <a:ext cx="7958598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/>
            </a:pP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게임의 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SCENE(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씬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은 모두 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6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개 이며 대부분의 오브젝트는 </a:t>
            </a:r>
            <a:r>
              <a:rPr lang="en-US" altLang="ko-KR" sz="1400" b="1" dirty="0" err="1">
                <a:latin typeface="Kanit Light" panose="020B0600000101010101" charset="-34"/>
                <a:cs typeface="Kanit Light" panose="020B0600000101010101" charset="-34"/>
              </a:rPr>
              <a:t>GameSene</a:t>
            </a:r>
            <a:r>
              <a:rPr lang="ko-KR" altLang="en-US" sz="1400" b="1" dirty="0">
                <a:latin typeface="Kanit Light" panose="020B0600000101010101" charset="-34"/>
                <a:cs typeface="Kanit Light" panose="020B0600000101010101" charset="-34"/>
              </a:rPr>
              <a:t>에서 사용된다</a:t>
            </a:r>
            <a:r>
              <a:rPr lang="en-US" altLang="ko-KR" sz="1400" b="1" dirty="0"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688A5B4-412E-EE5A-5FFC-C0A7A747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290" y="2394858"/>
            <a:ext cx="2498399" cy="14135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8E845A-27A2-996A-90B3-E30A1AC9FB29}"/>
              </a:ext>
            </a:extLst>
          </p:cNvPr>
          <p:cNvSpPr txBox="1"/>
          <p:nvPr/>
        </p:nvSpPr>
        <p:spPr>
          <a:xfrm>
            <a:off x="672449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0" y="2394858"/>
            <a:ext cx="2506419" cy="14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49" name="그림 48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F24A0026-5B37-9785-DD80-0C413E2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2512493"/>
            <a:ext cx="1392588" cy="1392588"/>
          </a:xfrm>
          <a:prstGeom prst="rect">
            <a:avLst/>
          </a:prstGeom>
        </p:spPr>
      </p:pic>
      <p:sp>
        <p:nvSpPr>
          <p:cNvPr id="50" name="Google Shape;766;p31">
            <a:extLst>
              <a:ext uri="{FF2B5EF4-FFF2-40B4-BE49-F238E27FC236}">
                <a16:creationId xmlns:a16="http://schemas.microsoft.com/office/drawing/2014/main" id="{D0F533D5-AED1-DBB3-6FE6-17E0DC2D56E5}"/>
              </a:ext>
            </a:extLst>
          </p:cNvPr>
          <p:cNvSpPr txBox="1">
            <a:spLocks/>
          </p:cNvSpPr>
          <p:nvPr/>
        </p:nvSpPr>
        <p:spPr>
          <a:xfrm>
            <a:off x="672449" y="1537443"/>
            <a:ext cx="7958598" cy="78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2)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GameScene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 나열할 오브젝트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: player,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SubFoods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MainFoods,BackGround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    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컨셉에 맞는 </a:t>
            </a:r>
            <a:r>
              <a:rPr lang="ko-KR" altLang="en-US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에셋을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위해 게임에 사용되는 오브젝트와 애니메이션은  직접 제작하였다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 (</a:t>
            </a:r>
            <a:r>
              <a:rPr lang="en-US" altLang="ko-KR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PixilArt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사용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</p:txBody>
      </p:sp>
      <p:pic>
        <p:nvPicPr>
          <p:cNvPr id="51" name="그림 50" descr="픽셀, 클립아트이(가) 표시된 사진">
            <a:extLst>
              <a:ext uri="{FF2B5EF4-FFF2-40B4-BE49-F238E27FC236}">
                <a16:creationId xmlns:a16="http://schemas.microsoft.com/office/drawing/2014/main" id="{2116EB68-8FBD-4808-02FB-55D24EB8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139" y="2512494"/>
            <a:ext cx="1392589" cy="1392589"/>
          </a:xfrm>
          <a:prstGeom prst="rect">
            <a:avLst/>
          </a:prstGeom>
        </p:spPr>
      </p:pic>
      <p:pic>
        <p:nvPicPr>
          <p:cNvPr id="52" name="그림 51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CCC3E453-2B10-496B-A778-E6393594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728" y="2512494"/>
            <a:ext cx="1392589" cy="1392589"/>
          </a:xfrm>
          <a:prstGeom prst="rect">
            <a:avLst/>
          </a:prstGeom>
        </p:spPr>
      </p:pic>
      <p:pic>
        <p:nvPicPr>
          <p:cNvPr id="53" name="그림 5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FFB2C808-0EC0-D827-218F-7682C0FD52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14" r="5092"/>
          <a:stretch/>
        </p:blipFill>
        <p:spPr>
          <a:xfrm>
            <a:off x="5216867" y="2512494"/>
            <a:ext cx="1536069" cy="1392590"/>
          </a:xfrm>
          <a:prstGeom prst="rect">
            <a:avLst/>
          </a:prstGeom>
        </p:spPr>
      </p:pic>
      <p:pic>
        <p:nvPicPr>
          <p:cNvPr id="54" name="그림 53" descr="클립아트, 만화 영화, 픽셀이(가) 표시된 사진&#10;&#10;자동 생성된 설명">
            <a:extLst>
              <a:ext uri="{FF2B5EF4-FFF2-40B4-BE49-F238E27FC236}">
                <a16:creationId xmlns:a16="http://schemas.microsoft.com/office/drawing/2014/main" id="{677283E5-010E-027D-9A07-E3263EB6FE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26" r="-1"/>
          <a:stretch/>
        </p:blipFill>
        <p:spPr>
          <a:xfrm>
            <a:off x="7390244" y="2512492"/>
            <a:ext cx="1095279" cy="1392592"/>
          </a:xfrm>
          <a:prstGeom prst="rect">
            <a:avLst/>
          </a:prstGeom>
        </p:spPr>
      </p:pic>
      <p:pic>
        <p:nvPicPr>
          <p:cNvPr id="55" name="그림 54" descr="클립아트, 만화 영화, 픽셀이(가) 표시된 사진&#10;&#10;자동 생성된 설명">
            <a:extLst>
              <a:ext uri="{FF2B5EF4-FFF2-40B4-BE49-F238E27FC236}">
                <a16:creationId xmlns:a16="http://schemas.microsoft.com/office/drawing/2014/main" id="{DCD1CC01-5350-7529-3809-27011268F4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68" r="18080"/>
          <a:stretch/>
        </p:blipFill>
        <p:spPr>
          <a:xfrm>
            <a:off x="6752936" y="2512492"/>
            <a:ext cx="637308" cy="1392591"/>
          </a:xfrm>
          <a:prstGeom prst="rect">
            <a:avLst/>
          </a:prstGeom>
        </p:spPr>
      </p:pic>
      <p:pic>
        <p:nvPicPr>
          <p:cNvPr id="56" name="그림 55" descr="픽셀, 클립아트이(가) 표시된 사진&#10;&#10;자동 생성된 설명">
            <a:extLst>
              <a:ext uri="{FF2B5EF4-FFF2-40B4-BE49-F238E27FC236}">
                <a16:creationId xmlns:a16="http://schemas.microsoft.com/office/drawing/2014/main" id="{0F07681E-DD10-298D-309F-30916E603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169" y="2512493"/>
            <a:ext cx="1392588" cy="139258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DB00A3F-1AA4-6DB8-0F3F-100BF13F5A53}"/>
              </a:ext>
            </a:extLst>
          </p:cNvPr>
          <p:cNvSpPr txBox="1"/>
          <p:nvPr/>
        </p:nvSpPr>
        <p:spPr>
          <a:xfrm>
            <a:off x="411192" y="2191961"/>
            <a:ext cx="584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Player, NPC – (</a:t>
            </a:r>
            <a:r>
              <a:rPr lang="ko-KR" altLang="en-US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스프라이트</a:t>
            </a:r>
            <a:r>
              <a:rPr lang="ko-KR" altLang="en-US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시트로 저장해 각 프레임을 잘라 사용한다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.)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47C9CE3-FB52-9C29-E94E-D1EB419405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404" r="192" b="16671"/>
          <a:stretch/>
        </p:blipFill>
        <p:spPr>
          <a:xfrm>
            <a:off x="474818" y="4223151"/>
            <a:ext cx="890361" cy="83925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16B7B8A-9164-D93D-9A2B-9162F934E6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t="30709" r="-2012" b="19080"/>
          <a:stretch/>
        </p:blipFill>
        <p:spPr>
          <a:xfrm>
            <a:off x="1365178" y="4223150"/>
            <a:ext cx="958612" cy="83925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FA16B30-D20E-E803-B49F-5130D35EAA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188" r="192" b="21078"/>
          <a:stretch/>
        </p:blipFill>
        <p:spPr>
          <a:xfrm>
            <a:off x="2276163" y="4223150"/>
            <a:ext cx="1007700" cy="839257"/>
          </a:xfrm>
          <a:prstGeom prst="rect">
            <a:avLst/>
          </a:prstGeom>
        </p:spPr>
      </p:pic>
      <p:pic>
        <p:nvPicPr>
          <p:cNvPr id="61" name="그림 60" descr="클립아트, 그래픽, 상징이(가) 표시된 사진&#10;&#10;자동 생성된 설명">
            <a:extLst>
              <a:ext uri="{FF2B5EF4-FFF2-40B4-BE49-F238E27FC236}">
                <a16:creationId xmlns:a16="http://schemas.microsoft.com/office/drawing/2014/main" id="{C2DC9E10-5A11-17D0-5FDB-98B72DDC03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070" t="29815" r="28888" b="26464"/>
          <a:stretch/>
        </p:blipFill>
        <p:spPr>
          <a:xfrm>
            <a:off x="3234775" y="4224928"/>
            <a:ext cx="901076" cy="837479"/>
          </a:xfrm>
          <a:prstGeom prst="rect">
            <a:avLst/>
          </a:prstGeom>
        </p:spPr>
      </p:pic>
      <p:pic>
        <p:nvPicPr>
          <p:cNvPr id="62" name="그림 61" descr="클립아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D4628993-958F-BC69-9EBC-4C9A013E77F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9848" t="30229" r="29225" b="33159"/>
          <a:stretch/>
        </p:blipFill>
        <p:spPr>
          <a:xfrm>
            <a:off x="4135851" y="4223150"/>
            <a:ext cx="938221" cy="839257"/>
          </a:xfrm>
          <a:prstGeom prst="rect">
            <a:avLst/>
          </a:prstGeom>
        </p:spPr>
      </p:pic>
      <p:pic>
        <p:nvPicPr>
          <p:cNvPr id="63" name="그림 62" descr="클립아트, 그래픽, 픽셀이(가) 표시된 사진&#10;&#10;자동 생성된 설명">
            <a:extLst>
              <a:ext uri="{FF2B5EF4-FFF2-40B4-BE49-F238E27FC236}">
                <a16:creationId xmlns:a16="http://schemas.microsoft.com/office/drawing/2014/main" id="{361C647F-A293-4E97-28FF-FA08DB28DAF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62" t="29516" r="30337" b="25871"/>
          <a:stretch/>
        </p:blipFill>
        <p:spPr>
          <a:xfrm>
            <a:off x="5034089" y="4223150"/>
            <a:ext cx="810800" cy="839258"/>
          </a:xfrm>
          <a:prstGeom prst="rect">
            <a:avLst/>
          </a:prstGeom>
        </p:spPr>
      </p:pic>
      <p:pic>
        <p:nvPicPr>
          <p:cNvPr id="64" name="그림 6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D8D4D02F-AA11-0B65-7119-47D0C624029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797" t="28352" r="31674" b="33602"/>
          <a:stretch/>
        </p:blipFill>
        <p:spPr>
          <a:xfrm>
            <a:off x="5786967" y="4223148"/>
            <a:ext cx="873321" cy="837479"/>
          </a:xfrm>
          <a:prstGeom prst="rect">
            <a:avLst/>
          </a:prstGeom>
        </p:spPr>
      </p:pic>
      <p:pic>
        <p:nvPicPr>
          <p:cNvPr id="65" name="그림 64" descr="도표, 디자인이(가) 표시된 사진&#10;&#10;자동 생성된 설명">
            <a:extLst>
              <a:ext uri="{FF2B5EF4-FFF2-40B4-BE49-F238E27FC236}">
                <a16:creationId xmlns:a16="http://schemas.microsoft.com/office/drawing/2014/main" id="{7672973A-1CBD-3AB5-E74D-FFD6DD3992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399" t="26476" r="25808" b="15151"/>
          <a:stretch/>
        </p:blipFill>
        <p:spPr>
          <a:xfrm>
            <a:off x="6594327" y="4220177"/>
            <a:ext cx="716894" cy="84045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3927EFD-71A1-C0E9-5B92-6E2ADE4B4CF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308" t="29283" r="32753" b="20750"/>
          <a:stretch/>
        </p:blipFill>
        <p:spPr>
          <a:xfrm>
            <a:off x="7311221" y="4220176"/>
            <a:ext cx="587701" cy="840452"/>
          </a:xfrm>
          <a:prstGeom prst="rect">
            <a:avLst/>
          </a:prstGeom>
        </p:spPr>
      </p:pic>
      <p:pic>
        <p:nvPicPr>
          <p:cNvPr id="67" name="그림 66" descr="그린이(가) 표시된 사진&#10;&#10;자동 생성된 설명">
            <a:extLst>
              <a:ext uri="{FF2B5EF4-FFF2-40B4-BE49-F238E27FC236}">
                <a16:creationId xmlns:a16="http://schemas.microsoft.com/office/drawing/2014/main" id="{6FB5050B-5039-CB9B-AA5E-F2E5B47CE9C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1349" t="22598" r="31673" b="27037"/>
          <a:stretch/>
        </p:blipFill>
        <p:spPr>
          <a:xfrm>
            <a:off x="7898922" y="4220175"/>
            <a:ext cx="586601" cy="84045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C13D258-8B36-3A3D-0576-21C39A3F401A}"/>
              </a:ext>
            </a:extLst>
          </p:cNvPr>
          <p:cNvSpPr txBox="1"/>
          <p:nvPr/>
        </p:nvSpPr>
        <p:spPr>
          <a:xfrm>
            <a:off x="474818" y="3917836"/>
            <a:ext cx="152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Dish, Foods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8E845A-27A2-996A-90B3-E30A1AC9FB29}"/>
              </a:ext>
            </a:extLst>
          </p:cNvPr>
          <p:cNvSpPr txBox="1"/>
          <p:nvPr/>
        </p:nvSpPr>
        <p:spPr>
          <a:xfrm>
            <a:off x="672449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420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8" name="Google Shape;766;p31">
            <a:extLst>
              <a:ext uri="{FF2B5EF4-FFF2-40B4-BE49-F238E27FC236}">
                <a16:creationId xmlns:a16="http://schemas.microsoft.com/office/drawing/2014/main" id="{D0F533D5-AED1-DBB3-6FE6-17E0DC2D56E5}"/>
              </a:ext>
            </a:extLst>
          </p:cNvPr>
          <p:cNvSpPr txBox="1">
            <a:spLocks/>
          </p:cNvSpPr>
          <p:nvPr/>
        </p:nvSpPr>
        <p:spPr>
          <a:xfrm>
            <a:off x="582152" y="1507630"/>
            <a:ext cx="7958598" cy="78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2)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GameScene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 나열할 오브젝트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: player,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SubFoods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MainFoods,BackGround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    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컨셉에 맞는 </a:t>
            </a:r>
            <a:r>
              <a:rPr lang="ko-KR" altLang="en-US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에셋을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위해 게임에 사용되는 오브젝트와 애니메이션은  직접 제작하였다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 (</a:t>
            </a:r>
            <a:r>
              <a:rPr lang="en-US" altLang="ko-KR" sz="1200" b="1" i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PixilArt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사용</a:t>
            </a:r>
            <a:r>
              <a:rPr lang="en-US" altLang="ko-KR" sz="1200" b="1" i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00A3F-1AA4-6DB8-0F3F-100BF13F5A53}"/>
              </a:ext>
            </a:extLst>
          </p:cNvPr>
          <p:cNvSpPr txBox="1"/>
          <p:nvPr/>
        </p:nvSpPr>
        <p:spPr>
          <a:xfrm>
            <a:off x="411192" y="2415772"/>
            <a:ext cx="238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BackGround</a:t>
            </a:r>
            <a:r>
              <a:rPr lang="en-US" altLang="ko-KR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and Others -</a:t>
            </a:r>
            <a:endParaRPr lang="ko-KR" altLang="en-US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ADDB8E-CF15-9FB1-B6B5-06AF4E67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2" y="2846972"/>
            <a:ext cx="3725687" cy="1702286"/>
          </a:xfrm>
          <a:prstGeom prst="rect">
            <a:avLst/>
          </a:prstGeom>
        </p:spPr>
      </p:pic>
      <p:pic>
        <p:nvPicPr>
          <p:cNvPr id="30" name="그림 29" descr="픽셀이(가) 표시된 사진&#10;&#10;자동 생성된 설명">
            <a:extLst>
              <a:ext uri="{FF2B5EF4-FFF2-40B4-BE49-F238E27FC236}">
                <a16:creationId xmlns:a16="http://schemas.microsoft.com/office/drawing/2014/main" id="{8B146AAF-CE29-2DA5-2EDA-F8C9FC86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4" t="33131" r="29764" b="30086"/>
          <a:stretch/>
        </p:blipFill>
        <p:spPr>
          <a:xfrm>
            <a:off x="6752854" y="2846972"/>
            <a:ext cx="1841383" cy="17118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734D0E-F853-23D1-6A6B-65083DE3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46" y="2846972"/>
            <a:ext cx="1861863" cy="17022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7DC27E-D25F-4255-5E0E-9CE72F927BAE}"/>
              </a:ext>
            </a:extLst>
          </p:cNvPr>
          <p:cNvSpPr txBox="1"/>
          <p:nvPr/>
        </p:nvSpPr>
        <p:spPr>
          <a:xfrm>
            <a:off x="582152" y="117317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1)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화면에 놓일 오브젝트를 모두 나열한다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5173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92504" y="114013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852C8-C64E-FD2C-01E7-608AC9FF741C}"/>
              </a:ext>
            </a:extLst>
          </p:cNvPr>
          <p:cNvSpPr txBox="1"/>
          <p:nvPr/>
        </p:nvSpPr>
        <p:spPr>
          <a:xfrm>
            <a:off x="592503" y="1606902"/>
            <a:ext cx="93854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단계에서 나열한 오브젝트 중에서 움직이는 오브젝트를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찾느다면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플레이어와 아이템이 있습니다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1124CC0-BC2D-56DF-AB57-9F9DC7E4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94" y="2524626"/>
            <a:ext cx="6105768" cy="22210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A652B4-B434-8D33-6303-4559A204944A}"/>
              </a:ext>
            </a:extLst>
          </p:cNvPr>
          <p:cNvSpPr txBox="1"/>
          <p:nvPr/>
        </p:nvSpPr>
        <p:spPr>
          <a:xfrm>
            <a:off x="2467794" y="2184394"/>
            <a:ext cx="2035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플레이어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2077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654707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B51C4-8ECB-9D0B-2CF9-731EE7E6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4" y="1616603"/>
            <a:ext cx="5582507" cy="3130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EE3FA-E1C7-6066-C068-A32078D413CC}"/>
              </a:ext>
            </a:extLst>
          </p:cNvPr>
          <p:cNvSpPr txBox="1"/>
          <p:nvPr/>
        </p:nvSpPr>
        <p:spPr>
          <a:xfrm>
            <a:off x="6095121" y="1874489"/>
            <a:ext cx="28933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PunchBack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후라이팬으로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방어합니다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나옵니다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963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4013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79C2E2-3C74-F0DE-A6DE-F037DAD8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29273"/>
            <a:ext cx="4723943" cy="2814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86B84B-F5F3-76CE-4992-D2178B219F61}"/>
              </a:ext>
            </a:extLst>
          </p:cNvPr>
          <p:cNvSpPr txBox="1"/>
          <p:nvPr/>
        </p:nvSpPr>
        <p:spPr>
          <a:xfrm>
            <a:off x="5600195" y="1816548"/>
            <a:ext cx="3259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Attack()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검으로 음식을 베는 행동이다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95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3430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F1D158-1204-32A8-EAFD-75642712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85730"/>
            <a:ext cx="5019659" cy="29301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4C2AE5-41DD-A219-D3F4-F05DEC14639A}"/>
              </a:ext>
            </a:extLst>
          </p:cNvPr>
          <p:cNvSpPr txBox="1"/>
          <p:nvPr/>
        </p:nvSpPr>
        <p:spPr>
          <a:xfrm>
            <a:off x="5851600" y="1770148"/>
            <a:ext cx="35124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Attack()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함수에서 플레이어가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두번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연속 검으로 음식을 베는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행동이다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.(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더블어택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OverlapBox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안에 있는 모든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충돌체를 가져와 배열로 반환한다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충돌체의 태그가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“Target”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이라면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사운드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애니메이션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이펙트 효과가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나온다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7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77994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07730-6D19-D0B9-76D4-041CEBFA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51844"/>
            <a:ext cx="4646332" cy="2901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8A934A-62ED-96D3-450C-38A5702F1926}"/>
              </a:ext>
            </a:extLst>
          </p:cNvPr>
          <p:cNvSpPr txBox="1"/>
          <p:nvPr/>
        </p:nvSpPr>
        <p:spPr>
          <a:xfrm>
            <a:off x="5588365" y="2000427"/>
            <a:ext cx="3259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딜레이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공격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튕겨내기 상태를 전부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초기화 시켜주는 함수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코루틴을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사용하여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딜레이를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주기위한 함수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7377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1B54FF-947F-1903-ABBE-B32C8CCD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1" y="2091320"/>
            <a:ext cx="7761175" cy="2480892"/>
          </a:xfrm>
          <a:prstGeom prst="rect">
            <a:avLst/>
          </a:prstGeom>
        </p:spPr>
      </p:pic>
      <p:sp>
        <p:nvSpPr>
          <p:cNvPr id="15" name="Google Shape;766;p31">
            <a:extLst>
              <a:ext uri="{FF2B5EF4-FFF2-40B4-BE49-F238E27FC236}">
                <a16:creationId xmlns:a16="http://schemas.microsoft.com/office/drawing/2014/main" id="{B2C7E292-4B85-89E9-C608-B229EE0F5AA3}"/>
              </a:ext>
            </a:extLst>
          </p:cNvPr>
          <p:cNvSpPr txBox="1">
            <a:spLocks/>
          </p:cNvSpPr>
          <p:nvPr/>
        </p:nvSpPr>
        <p:spPr>
          <a:xfrm>
            <a:off x="691412" y="1669296"/>
            <a:ext cx="89869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재료를 썰지 못하거나</a:t>
            </a:r>
            <a:r>
              <a:rPr lang="en-US" altLang="ko-KR" sz="1400" b="1" dirty="0">
                <a:latin typeface="Orbitron" panose="020B0600000101010101" charset="0"/>
                <a:cs typeface="Arial" panose="020B0604020202020204" pitchFamily="34" charset="0"/>
              </a:rPr>
              <a:t>,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후라이팬으로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방어하지 못한다면 플레이어와 충돌로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안해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</a:t>
            </a:r>
            <a:r>
              <a:rPr lang="ko-KR" altLang="en-US" sz="1400" b="1" dirty="0" err="1">
                <a:latin typeface="Orbitron" panose="020B0600000101010101" charset="0"/>
                <a:cs typeface="Arial" panose="020B0604020202020204" pitchFamily="34" charset="0"/>
              </a:rPr>
              <a:t>플레어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Orbitron" panose="020B0600000101010101" charset="0"/>
                <a:cs typeface="Arial" panose="020B0604020202020204" pitchFamily="34" charset="0"/>
              </a:rPr>
              <a:t>HP</a:t>
            </a:r>
            <a:r>
              <a:rPr lang="ko-KR" altLang="en-US" sz="1400" b="1" dirty="0">
                <a:latin typeface="Orbitron" panose="020B0600000101010101" charset="0"/>
                <a:cs typeface="Arial" panose="020B0604020202020204" pitchFamily="34" charset="0"/>
              </a:rPr>
              <a:t>감소</a:t>
            </a:r>
            <a:endParaRPr lang="en-US" sz="1400" b="1" dirty="0">
              <a:latin typeface="Orbitron" panose="020B0600000101010101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6664" y="1101195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839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720000" y="1173171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2)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움직일 수 있는 컨트롤러 스크립트를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66239-6055-470A-F004-DA8BD930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7" y="1872316"/>
            <a:ext cx="5291975" cy="19513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FDD08C-0F92-E5F9-E709-1FAB226B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" y="3955057"/>
            <a:ext cx="7795912" cy="596443"/>
          </a:xfrm>
          <a:prstGeom prst="rect">
            <a:avLst/>
          </a:prstGeom>
        </p:spPr>
      </p:pic>
      <p:pic>
        <p:nvPicPr>
          <p:cNvPr id="16" name="그림 15" descr="라인, 도표, 평행이(가) 표시된 사진&#10;&#10;자동 생성된 설명">
            <a:extLst>
              <a:ext uri="{FF2B5EF4-FFF2-40B4-BE49-F238E27FC236}">
                <a16:creationId xmlns:a16="http://schemas.microsoft.com/office/drawing/2014/main" id="{10F37580-D893-3C8E-32B4-140979897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43" y="1872316"/>
            <a:ext cx="2489572" cy="1951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80850C-2A12-EEF4-35D5-EEF2A22503E5}"/>
              </a:ext>
            </a:extLst>
          </p:cNvPr>
          <p:cNvSpPr txBox="1"/>
          <p:nvPr/>
        </p:nvSpPr>
        <p:spPr>
          <a:xfrm>
            <a:off x="720000" y="1553897"/>
            <a:ext cx="523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아이템컨트롤러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(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베지어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en-US" altLang="ko-KR" b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AddForce)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93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1013450" y="2686775"/>
            <a:ext cx="5533654" cy="1214100"/>
          </a:xfrm>
        </p:spPr>
        <p:txBody>
          <a:bodyPr/>
          <a:lstStyle/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타이틀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고기 </a:t>
            </a:r>
            <a:r>
              <a:rPr lang="ko-KR" altLang="en-US" sz="1400" b="1" dirty="0" err="1"/>
              <a:t>싸무라이</a:t>
            </a:r>
            <a:endParaRPr lang="en-US" altLang="ko-KR" sz="1400" b="1" dirty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장르</a:t>
            </a:r>
            <a:r>
              <a:rPr lang="en-US" altLang="ko-KR" sz="1400" b="1" dirty="0"/>
              <a:t>: 2D </a:t>
            </a:r>
            <a:r>
              <a:rPr lang="ko-KR" altLang="en-US" sz="1400" b="1" dirty="0"/>
              <a:t>아케이드 게임</a:t>
            </a:r>
            <a:endParaRPr lang="en-US" altLang="ko-KR" sz="1400" b="1" dirty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/>
              <a:t>-</a:t>
            </a:r>
            <a:r>
              <a:rPr lang="ko-KR" altLang="en-US" sz="1400" b="1" dirty="0"/>
              <a:t>게임 </a:t>
            </a:r>
            <a:r>
              <a:rPr lang="ko-KR" altLang="en-US" sz="1400" b="1" dirty="0" err="1"/>
              <a:t>플랫품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모바일 구글 플레이스토어 </a:t>
            </a:r>
            <a:r>
              <a:rPr lang="ko-KR" altLang="en-US" sz="1400" b="1" dirty="0" err="1"/>
              <a:t>플랫품</a:t>
            </a:r>
            <a:endParaRPr lang="ko-KR" altLang="en-US" sz="1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2-1) </a:t>
            </a:r>
            <a:r>
              <a:rPr lang="ko-KR" altLang="en-US" b="1" dirty="0"/>
              <a:t>게임 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8892A-FF0A-F691-0F92-A9CF6C0A3CA7}"/>
              </a:ext>
            </a:extLst>
          </p:cNvPr>
          <p:cNvSpPr txBox="1"/>
          <p:nvPr/>
        </p:nvSpPr>
        <p:spPr>
          <a:xfrm>
            <a:off x="582152" y="1111300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3)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제너레이터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(generator) 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스크립트 작성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F94AD907-2AB3-9BC8-84E6-3F1BECC05E17}"/>
              </a:ext>
            </a:extLst>
          </p:cNvPr>
          <p:cNvSpPr txBox="1">
            <a:spLocks/>
          </p:cNvSpPr>
          <p:nvPr/>
        </p:nvSpPr>
        <p:spPr>
          <a:xfrm>
            <a:off x="582152" y="1507630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/>
            </a:pP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플레이 할 때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계속적으로 재료가 계속 나오게 만들어야 합니다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pPr marL="0" indent="0">
              <a:spcAft>
                <a:spcPts val="12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altLang="ko-KR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SpawnFood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  <a:endParaRPr lang="en-US" sz="1400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40DBD5-8D94-48BD-A0CC-C6A6C8B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33" y="2228954"/>
            <a:ext cx="5798634" cy="25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D1318-A422-7972-9ACE-0F04A13496E9}"/>
              </a:ext>
            </a:extLst>
          </p:cNvPr>
          <p:cNvSpPr txBox="1"/>
          <p:nvPr/>
        </p:nvSpPr>
        <p:spPr>
          <a:xfrm>
            <a:off x="720000" y="1135984"/>
            <a:ext cx="8986925" cy="36933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3) </a:t>
            </a:r>
            <a:r>
              <a:rPr lang="ko-KR" altLang="en-US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8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제너레이터</a:t>
            </a:r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(generator) </a:t>
            </a:r>
            <a:r>
              <a:rPr lang="ko-KR" altLang="en-US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스크립트 작성</a:t>
            </a:r>
            <a:r>
              <a:rPr lang="en-US" altLang="ko-KR" sz="18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FEEB9C73-ABF9-1065-179C-5D77A405C7FA}"/>
              </a:ext>
            </a:extLst>
          </p:cNvPr>
          <p:cNvSpPr txBox="1">
            <a:spLocks/>
          </p:cNvSpPr>
          <p:nvPr/>
        </p:nvSpPr>
        <p:spPr>
          <a:xfrm>
            <a:off x="720000" y="1561109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42900" indent="-342900">
              <a:spcAft>
                <a:spcPts val="1200"/>
              </a:spcAft>
              <a:buAutoNum type="arabicParenR" startAt="2"/>
            </a:pP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재료가 나오는 것을 구간을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차 배열로 만들고 랜덤하게 나오게 만듭니다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GetCurrentSpan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 ,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UpdateIndices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F2CC85-2D1D-E98D-4A02-7A501A4E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50" y="2249146"/>
            <a:ext cx="4294266" cy="11370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101BAE-2A49-F13A-711A-5C95452B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50" y="3470288"/>
            <a:ext cx="4294266" cy="13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6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3)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오브젝트를 자동으로 생성할 수 있도록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제너레이터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(generator) 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스크립트 작성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</a:endParaRPr>
          </a:p>
        </p:txBody>
      </p:sp>
      <p:sp>
        <p:nvSpPr>
          <p:cNvPr id="14" name="Google Shape;766;p31">
            <a:extLst>
              <a:ext uri="{FF2B5EF4-FFF2-40B4-BE49-F238E27FC236}">
                <a16:creationId xmlns:a16="http://schemas.microsoft.com/office/drawing/2014/main" id="{149B8C34-A1CA-73C9-98BF-FFB86BCC0476}"/>
              </a:ext>
            </a:extLst>
          </p:cNvPr>
          <p:cNvSpPr txBox="1">
            <a:spLocks/>
          </p:cNvSpPr>
          <p:nvPr/>
        </p:nvSpPr>
        <p:spPr>
          <a:xfrm>
            <a:off x="720000" y="1585486"/>
            <a:ext cx="716901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3) 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재료가 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개 나올 때 마다 나오는 구간을 좀 더 빠르게 만듭니다</a:t>
            </a:r>
            <a:r>
              <a:rPr lang="en-US" altLang="ko-KR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-&gt; </a:t>
            </a:r>
            <a:r>
              <a:rPr lang="en-US" sz="1400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Gamespeed</a:t>
            </a:r>
            <a:r>
              <a:rPr lang="en-US" sz="1400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BC1471-AF2C-5586-FAFA-C3278005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78" y="2263147"/>
            <a:ext cx="5063597" cy="22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6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9FFE-9956-A684-BB21-01EC4BF3B0D8}"/>
              </a:ext>
            </a:extLst>
          </p:cNvPr>
          <p:cNvSpPr txBox="1"/>
          <p:nvPr/>
        </p:nvSpPr>
        <p:spPr>
          <a:xfrm>
            <a:off x="718613" y="1622718"/>
            <a:ext cx="8401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게임에서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조작하거나 진행 상황을 판단하려면 게임 전체를 관장할 수 있는 스크립트가 필요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756D45-69BB-3D09-3DD7-75125054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75" y="2190818"/>
            <a:ext cx="7689969" cy="226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592E33-FD9F-8A0E-358F-01CA0BE33F1A}"/>
              </a:ext>
            </a:extLst>
          </p:cNvPr>
          <p:cNvSpPr txBox="1"/>
          <p:nvPr/>
        </p:nvSpPr>
        <p:spPr>
          <a:xfrm>
            <a:off x="797100" y="1932051"/>
            <a:ext cx="523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GameDirector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스크립트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</a:t>
            </a:r>
            <a:endParaRPr lang="ko-KR" altLang="en-US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9700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4239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C5A0F9-4C6E-0813-F4AB-73338605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6" y="1686048"/>
            <a:ext cx="5333999" cy="2815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5774B4-37A7-95C1-DE98-84D5A71162D4}"/>
              </a:ext>
            </a:extLst>
          </p:cNvPr>
          <p:cNvSpPr txBox="1"/>
          <p:nvPr/>
        </p:nvSpPr>
        <p:spPr>
          <a:xfrm>
            <a:off x="6018309" y="1942539"/>
            <a:ext cx="28300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UpdateHearthp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hp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하트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 나타내기 위한 함수다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heartImage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배열로 반환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Enbled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속성을 사용하여 하트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활성화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비활성화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348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52273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Reggae One" panose="020B0600000101010101" charset="-128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Reggae One" panose="020B0600000101010101" charset="-128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FEAFBB-2E53-FAE5-1219-96A9550E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59736"/>
            <a:ext cx="4841609" cy="273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598634-2152-5429-2C20-B910D377B53A}"/>
              </a:ext>
            </a:extLst>
          </p:cNvPr>
          <p:cNvSpPr txBox="1"/>
          <p:nvPr/>
        </p:nvSpPr>
        <p:spPr>
          <a:xfrm>
            <a:off x="5672455" y="2192189"/>
            <a:ext cx="3259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UpdateRecipeUI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레시피와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재료들의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나타내는 함수다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.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ToList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로 재료 이미지 배열에서 잔여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레시피 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가져온 후 키에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해당하는 </a:t>
            </a:r>
            <a:r>
              <a:rPr lang="ko-KR" altLang="en-US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재료이미지를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적용시킨다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0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8561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D43CD2-57BB-4608-3B8E-0D8617F1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67080"/>
            <a:ext cx="5124779" cy="28382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5A3370-3B5B-4158-A293-C4218A842655}"/>
              </a:ext>
            </a:extLst>
          </p:cNvPr>
          <p:cNvSpPr txBox="1"/>
          <p:nvPr/>
        </p:nvSpPr>
        <p:spPr>
          <a:xfrm>
            <a:off x="5900745" y="1960927"/>
            <a:ext cx="2947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UpdateRecipeUI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함수는 남은 재료의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text UI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를 나타낸다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만약 예외가 발생하면 재료 이미지를 비활성화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.(try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catch)</a:t>
            </a:r>
          </a:p>
        </p:txBody>
      </p:sp>
    </p:spTree>
    <p:extLst>
      <p:ext uri="{BB962C8B-B14F-4D97-AF65-F5344CB8AC3E}">
        <p14:creationId xmlns:p14="http://schemas.microsoft.com/office/powerpoint/2010/main" val="1570651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ko-KR" altLang="en-US" sz="3200" b="1" dirty="0">
                <a:latin typeface="Reggae One" panose="020B0600000101010101" charset="-128"/>
              </a:rPr>
              <a:t>게임 개발 단계 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tx1"/>
                  </a:solidFill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solidFill>
                  <a:schemeClr val="tx1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4A5691-65FB-0A7E-22C8-79368F236ACE}"/>
              </a:ext>
            </a:extLst>
          </p:cNvPr>
          <p:cNvCxnSpPr>
            <a:cxnSpLocks/>
          </p:cNvCxnSpPr>
          <p:nvPr/>
        </p:nvCxnSpPr>
        <p:spPr>
          <a:xfrm>
            <a:off x="4565924" y="748850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346FB5B-492C-DD9A-355A-069CD005D9E3}"/>
              </a:ext>
            </a:extLst>
          </p:cNvPr>
          <p:cNvSpPr/>
          <p:nvPr/>
        </p:nvSpPr>
        <p:spPr>
          <a:xfrm>
            <a:off x="4389120" y="661390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5A158-B5A4-15F3-92CC-EF14EA14D2A2}"/>
              </a:ext>
            </a:extLst>
          </p:cNvPr>
          <p:cNvSpPr txBox="1"/>
          <p:nvPr/>
        </p:nvSpPr>
        <p:spPr>
          <a:xfrm>
            <a:off x="6479355" y="765699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EC52E-729E-87B7-D2E8-34004C39D21C}"/>
              </a:ext>
            </a:extLst>
          </p:cNvPr>
          <p:cNvSpPr txBox="1"/>
          <p:nvPr/>
        </p:nvSpPr>
        <p:spPr>
          <a:xfrm>
            <a:off x="5672455" y="764108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1282F-3F9F-3046-5A32-AAB1E955B9F3}"/>
              </a:ext>
            </a:extLst>
          </p:cNvPr>
          <p:cNvSpPr txBox="1"/>
          <p:nvPr/>
        </p:nvSpPr>
        <p:spPr>
          <a:xfrm>
            <a:off x="4919577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1</a:t>
            </a:r>
            <a:r>
              <a:rPr lang="ko-KR" altLang="en-US" sz="1200" dirty="0">
                <a:solidFill>
                  <a:schemeClr val="accent1">
                    <a:lumMod val="65000"/>
                  </a:schemeClr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677FC-D33F-5C0E-395B-EF3061587865}"/>
              </a:ext>
            </a:extLst>
          </p:cNvPr>
          <p:cNvSpPr txBox="1"/>
          <p:nvPr/>
        </p:nvSpPr>
        <p:spPr>
          <a:xfrm>
            <a:off x="7230195" y="763385"/>
            <a:ext cx="60110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Reggae One" panose="020B0600000101010101" charset="-128"/>
              </a:rPr>
              <a:t>4</a:t>
            </a:r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4A94D-F19D-1915-22AC-6C5917E6D86A}"/>
              </a:ext>
            </a:extLst>
          </p:cNvPr>
          <p:cNvSpPr txBox="1"/>
          <p:nvPr/>
        </p:nvSpPr>
        <p:spPr>
          <a:xfrm>
            <a:off x="720000" y="1161032"/>
            <a:ext cx="8986925" cy="33855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</a:rPr>
              <a:t>4) 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UI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를 갱신할 수 있도록 감독 </a:t>
            </a:r>
            <a:r>
              <a:rPr lang="ko-KR" altLang="en-US" sz="1600" b="1" dirty="0" err="1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스트립트를</a:t>
            </a:r>
            <a:r>
              <a:rPr lang="ko-KR" altLang="en-US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 준비한다</a:t>
            </a:r>
            <a:r>
              <a:rPr lang="en-US" altLang="ko-KR" sz="1600" b="1" dirty="0">
                <a:solidFill>
                  <a:schemeClr val="tx1"/>
                </a:solidFill>
                <a:latin typeface="Orbitron" panose="020B0600000101010101" charset="0"/>
                <a:ea typeface="Reggae One" panose="020B0600000101010101" charset="-128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Orbitron" panose="020B0600000101010101" charset="0"/>
              <a:ea typeface="Reggae One" panose="020B0600000101010101" charset="-128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A2F600-D192-C11D-E75B-0377BDB1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00" y="1715760"/>
            <a:ext cx="4190655" cy="2868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280C24-0204-370F-F8C5-519C5C4C5873}"/>
              </a:ext>
            </a:extLst>
          </p:cNvPr>
          <p:cNvSpPr txBox="1"/>
          <p:nvPr/>
        </p:nvSpPr>
        <p:spPr>
          <a:xfrm>
            <a:off x="5149905" y="2280218"/>
            <a:ext cx="3259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SetActive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메소드로 게임오버 창을  </a:t>
            </a:r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활성화 시킨다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Kanit Light" panose="020B0600000101010101" charset="-34"/>
              <a:cs typeface="Kanit Light" panose="020B0600000101010101" charset="-34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게임이 종료되면 </a:t>
            </a:r>
            <a:r>
              <a:rPr lang="en-US" altLang="ko-KR" b="1" dirty="0" err="1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SceneDirector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  스크립트의 씬 전환 함수를 불러온다</a:t>
            </a:r>
            <a:r>
              <a:rPr lang="en-US" altLang="ko-KR" b="1" dirty="0">
                <a:solidFill>
                  <a:schemeClr val="tx1"/>
                </a:solidFill>
                <a:latin typeface="Kanit Light" panose="020B0600000101010101" charset="-34"/>
                <a:cs typeface="Kanit Light" panose="020B0600000101010101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761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1753773" y="2471730"/>
            <a:ext cx="5812818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질문</a:t>
            </a:r>
            <a:endParaRPr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2"/>
          </p:nvPr>
        </p:nvSpPr>
        <p:spPr>
          <a:xfrm>
            <a:off x="4027149" y="1352695"/>
            <a:ext cx="1266067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244" name="Google Shape;244;p29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247" name="Google Shape;247;p29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248" name="Google Shape;248;p29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854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>
            <a:spLocks noGrp="1"/>
          </p:cNvSpPr>
          <p:nvPr>
            <p:ph type="ctrTitle"/>
          </p:nvPr>
        </p:nvSpPr>
        <p:spPr>
          <a:xfrm>
            <a:off x="2382250" y="8398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560" name="Google Shape;560;p45"/>
          <p:cNvGrpSpPr/>
          <p:nvPr/>
        </p:nvGrpSpPr>
        <p:grpSpPr>
          <a:xfrm>
            <a:off x="7229775" y="947625"/>
            <a:ext cx="536998" cy="134100"/>
            <a:chOff x="7229775" y="947625"/>
            <a:chExt cx="536998" cy="134100"/>
          </a:xfrm>
        </p:grpSpPr>
        <p:sp>
          <p:nvSpPr>
            <p:cNvPr id="561" name="Google Shape;561;p45"/>
            <p:cNvSpPr/>
            <p:nvPr/>
          </p:nvSpPr>
          <p:spPr>
            <a:xfrm>
              <a:off x="7229775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73640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7498374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7632673" y="947625"/>
              <a:ext cx="134100" cy="1341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65" name="Google Shape;565;p45"/>
          <p:cNvGrpSpPr/>
          <p:nvPr/>
        </p:nvGrpSpPr>
        <p:grpSpPr>
          <a:xfrm>
            <a:off x="7894100" y="3762250"/>
            <a:ext cx="226500" cy="378950"/>
            <a:chOff x="7894100" y="3762250"/>
            <a:chExt cx="226500" cy="378950"/>
          </a:xfrm>
        </p:grpSpPr>
        <p:sp>
          <p:nvSpPr>
            <p:cNvPr id="566" name="Google Shape;566;p45"/>
            <p:cNvSpPr/>
            <p:nvPr/>
          </p:nvSpPr>
          <p:spPr>
            <a:xfrm>
              <a:off x="8046500" y="376225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7894100" y="3914675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8046500" y="4067100"/>
              <a:ext cx="74100" cy="7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69" name="Google Shape;569;p45"/>
          <p:cNvGrpSpPr/>
          <p:nvPr/>
        </p:nvGrpSpPr>
        <p:grpSpPr>
          <a:xfrm>
            <a:off x="1225675" y="2319125"/>
            <a:ext cx="74100" cy="1788450"/>
            <a:chOff x="8657175" y="772575"/>
            <a:chExt cx="74100" cy="1788450"/>
          </a:xfrm>
        </p:grpSpPr>
        <p:sp>
          <p:nvSpPr>
            <p:cNvPr id="570" name="Google Shape;570;p45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grpSp>
        <p:nvGrpSpPr>
          <p:cNvPr id="573" name="Google Shape;573;p45"/>
          <p:cNvGrpSpPr/>
          <p:nvPr/>
        </p:nvGrpSpPr>
        <p:grpSpPr>
          <a:xfrm>
            <a:off x="205650" y="308475"/>
            <a:ext cx="150300" cy="378950"/>
            <a:chOff x="205650" y="308475"/>
            <a:chExt cx="150300" cy="378950"/>
          </a:xfrm>
        </p:grpSpPr>
        <p:sp>
          <p:nvSpPr>
            <p:cNvPr id="574" name="Google Shape;574;p45"/>
            <p:cNvSpPr/>
            <p:nvPr/>
          </p:nvSpPr>
          <p:spPr>
            <a:xfrm>
              <a:off x="205650" y="30847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281850" y="460900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205650" y="613325"/>
              <a:ext cx="74100" cy="7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A6C3900-7D0D-E9AF-5EE5-428606E394E0}"/>
              </a:ext>
            </a:extLst>
          </p:cNvPr>
          <p:cNvSpPr txBox="1"/>
          <p:nvPr/>
        </p:nvSpPr>
        <p:spPr>
          <a:xfrm>
            <a:off x="2693484" y="1896100"/>
            <a:ext cx="398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저희는 최고의 소프트웨어 개발자가 되기 위한 준비된 예비 개발자들 입니다</a:t>
            </a:r>
            <a:r>
              <a:rPr lang="en-US" altLang="ko-KR" sz="16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  <a:endParaRPr lang="ko-KR" altLang="en-US" sz="16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870415-C0BD-F707-2965-EF631BB19AEE}"/>
              </a:ext>
            </a:extLst>
          </p:cNvPr>
          <p:cNvSpPr txBox="1"/>
          <p:nvPr/>
        </p:nvSpPr>
        <p:spPr>
          <a:xfrm>
            <a:off x="6512123" y="2233356"/>
            <a:ext cx="1972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1960010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김진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1960012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김태호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1960013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나호석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1960021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손기준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1960028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유동혁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1960039 </a:t>
            </a:r>
            <a:r>
              <a:rPr lang="ko-KR" altLang="en-US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이승표</a:t>
            </a:r>
            <a:endParaRPr lang="en-US" altLang="ko-KR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1960052 </a:t>
            </a:r>
            <a:r>
              <a:rPr lang="ko-KR" altLang="en-US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추영호</a:t>
            </a:r>
          </a:p>
        </p:txBody>
      </p:sp>
    </p:spTree>
    <p:extLst>
      <p:ext uri="{BB962C8B-B14F-4D97-AF65-F5344CB8AC3E}">
        <p14:creationId xmlns:p14="http://schemas.microsoft.com/office/powerpoint/2010/main" val="18971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1079550" y="2291226"/>
            <a:ext cx="6589218" cy="1817477"/>
          </a:xfrm>
        </p:spPr>
        <p:txBody>
          <a:bodyPr/>
          <a:lstStyle/>
          <a:p>
            <a:pPr algn="l"/>
            <a:r>
              <a:rPr lang="ko-KR" altLang="en-US" sz="1600" b="1" dirty="0"/>
              <a:t>짧은 기간 내에 완성도 있는 게임을 제작하기 위한 요소</a:t>
            </a:r>
            <a:endParaRPr lang="en-US" altLang="ko-KR" sz="1600" b="1" dirty="0"/>
          </a:p>
          <a:p>
            <a:pPr algn="l"/>
            <a:endParaRPr lang="en-US" altLang="ko-KR" sz="1600" b="1" dirty="0"/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오래 즐길  수 있는 게임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반복적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중독성</a:t>
            </a:r>
            <a:r>
              <a:rPr lang="en-US" altLang="ko-KR" sz="1400" b="1" dirty="0"/>
              <a:t>)</a:t>
            </a:r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누구나 쉽게 할 수 있는데 간편한 </a:t>
            </a:r>
            <a:r>
              <a:rPr lang="ko-KR" altLang="en-US" sz="1400" b="1" dirty="0" err="1"/>
              <a:t>조작감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</a:p>
          <a:p>
            <a:pPr marL="495300" indent="-342900" algn="l">
              <a:lnSpc>
                <a:spcPct val="150000"/>
              </a:lnSpc>
              <a:buAutoNum type="arabicPeriod"/>
            </a:pPr>
            <a:r>
              <a:rPr lang="ko-KR" altLang="en-US" sz="1400" b="1" dirty="0"/>
              <a:t>언제 어디서든 간편하게 즐길 수 있는 </a:t>
            </a:r>
            <a:r>
              <a:rPr lang="ko-KR" altLang="en-US" sz="1400" b="1" dirty="0" err="1"/>
              <a:t>게임성</a:t>
            </a:r>
            <a:endParaRPr lang="ko-KR" altLang="en-US" sz="1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2-2) </a:t>
            </a:r>
            <a:r>
              <a:rPr lang="ko-KR" altLang="en-US" b="1" dirty="0"/>
              <a:t>게임소개</a:t>
            </a:r>
            <a:r>
              <a:rPr lang="en-US" altLang="ko-KR" b="1" dirty="0"/>
              <a:t>(</a:t>
            </a:r>
            <a:r>
              <a:rPr lang="ko-KR" altLang="en-US" b="1" dirty="0"/>
              <a:t>배경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  <p:extLst>
      <p:ext uri="{BB962C8B-B14F-4D97-AF65-F5344CB8AC3E}">
        <p14:creationId xmlns:p14="http://schemas.microsoft.com/office/powerpoint/2010/main" val="257470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720000" y="2255520"/>
            <a:ext cx="7064706" cy="20735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    최고의 미식가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에게 주인공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(pc)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의 요리는 최악의 혹평을 받았다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충격을 받은 주인공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(pc)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는 산속에 들어가 사무라이를 연상케 하는 방식으로 </a:t>
            </a:r>
            <a:r>
              <a:rPr lang="ko-KR" altLang="en-US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요리훈련을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그로부터 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10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년 뒤 드디어 하산한 주인공은 마을로 돌아가던 중 여행중이던 최고의 미식가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(</a:t>
            </a:r>
            <a:r>
              <a:rPr lang="en-US" altLang="ko-KR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npc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)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를 만나게 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  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       주인공을 알아본 미식가가 </a:t>
            </a:r>
            <a:r>
              <a:rPr lang="ko-KR" altLang="en-US" sz="14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짐꾸러미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속 많은 재료들을 보여주며 그를 도발하자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복수의 식칼을 갈아온 주인공은 미식가에게 재료를 던지라고 말하며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, 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그의 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10</a:t>
            </a:r>
            <a:r>
              <a:rPr lang="ko-KR" altLang="en-US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년의 노력을 건 승부가 시작된다</a:t>
            </a:r>
            <a:r>
              <a:rPr lang="en-US" altLang="ko-KR" sz="14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.</a:t>
            </a:r>
            <a:endParaRPr lang="ko-KR" altLang="en-US" sz="1400" b="1" dirty="0">
              <a:latin typeface="Kanit Light" panose="020B0600000101010101" charset="-34"/>
              <a:cs typeface="Kanit Light" panose="020B0600000101010101" charset="-34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2"/>
          </p:nvPr>
        </p:nvSpPr>
        <p:spPr>
          <a:xfrm>
            <a:off x="1013450" y="1723126"/>
            <a:ext cx="3375670" cy="532394"/>
          </a:xfrm>
        </p:spPr>
        <p:txBody>
          <a:bodyPr/>
          <a:lstStyle/>
          <a:p>
            <a:pPr algn="l"/>
            <a:r>
              <a:rPr lang="en-US" altLang="ko-KR" b="1" dirty="0"/>
              <a:t>2-2) </a:t>
            </a:r>
            <a:r>
              <a:rPr lang="ko-KR" altLang="en-US" b="1" dirty="0"/>
              <a:t>게임소개</a:t>
            </a:r>
            <a:r>
              <a:rPr lang="en-US" altLang="ko-KR" b="1" dirty="0"/>
              <a:t>(</a:t>
            </a:r>
            <a:r>
              <a:rPr lang="ko-KR" altLang="en-US" b="1" dirty="0"/>
              <a:t>스토리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Reggae One" panose="020B0600000101010101" charset="-128"/>
              </a:rPr>
              <a:t>게임 구조</a:t>
            </a:r>
          </a:p>
        </p:txBody>
      </p:sp>
    </p:spTree>
    <p:extLst>
      <p:ext uri="{BB962C8B-B14F-4D97-AF65-F5344CB8AC3E}">
        <p14:creationId xmlns:p14="http://schemas.microsoft.com/office/powerpoint/2010/main" val="141600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ko-KR" altLang="en-US" dirty="0"/>
              <a:t>게임 설정</a:t>
            </a:r>
            <a:endParaRPr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5246729" y="2521397"/>
            <a:ext cx="3400705" cy="2510198"/>
          </a:xfrm>
        </p:spPr>
        <p:txBody>
          <a:bodyPr/>
          <a:lstStyle/>
          <a:p>
            <a:r>
              <a:rPr lang="en-US" altLang="ko-KR" sz="1400" b="1" dirty="0"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-</a:t>
            </a:r>
            <a:r>
              <a:rPr lang="ko-KR" altLang="en-US" sz="1400" b="1" dirty="0">
                <a:latin typeface="Kanit Light" panose="020B0600000101010101" charset="-34"/>
                <a:ea typeface="Reggae One" panose="020B0600000101010101" charset="-128"/>
                <a:cs typeface="Kanit Light" panose="020B0600000101010101" charset="-34"/>
              </a:rPr>
              <a:t>메인 화면 구성</a:t>
            </a:r>
            <a:endParaRPr lang="en-US" altLang="ko-KR" sz="1400" b="1" dirty="0"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endParaRPr lang="en-US" altLang="ko-KR" sz="1300" b="1" dirty="0">
              <a:latin typeface="Kanit Light" panose="020B0600000101010101" charset="-34"/>
              <a:ea typeface="Reggae One" panose="020B0600000101010101" charset="-128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 플레이</a:t>
            </a: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 err="1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튜토리얼</a:t>
            </a: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endParaRPr lang="en-US" altLang="ko-KR" sz="1300" b="1" dirty="0">
              <a:latin typeface="Kanit Light" panose="020B0600000101010101" charset="-34"/>
              <a:ea typeface="HY헤드라인M" pitchFamily="18" charset="-127"/>
              <a:cs typeface="Kanit Light" panose="020B0600000101010101" charset="-34"/>
            </a:endParaRPr>
          </a:p>
          <a:p>
            <a:pPr marL="342900" indent="-342900">
              <a:buAutoNum type="arabicPeriod"/>
            </a:pPr>
            <a:r>
              <a:rPr lang="ko-KR" altLang="en-US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게임 종료</a:t>
            </a:r>
            <a:r>
              <a:rPr lang="en-US" altLang="ko-KR" sz="1300" b="1" dirty="0">
                <a:latin typeface="Kanit Light" panose="020B0600000101010101" charset="-34"/>
                <a:ea typeface="HY헤드라인M" pitchFamily="18" charset="-127"/>
                <a:cs typeface="Kanit Light" panose="020B0600000101010101" charset="-34"/>
              </a:rPr>
              <a:t> </a:t>
            </a:r>
          </a:p>
          <a:p>
            <a:endParaRPr lang="ko-KR" altLang="en-US" dirty="0"/>
          </a:p>
        </p:txBody>
      </p:sp>
      <p:grpSp>
        <p:nvGrpSpPr>
          <p:cNvPr id="272" name="Google Shape;272;p31"/>
          <p:cNvGrpSpPr/>
          <p:nvPr/>
        </p:nvGrpSpPr>
        <p:grpSpPr>
          <a:xfrm rot="5400000">
            <a:off x="1577175" y="654550"/>
            <a:ext cx="74100" cy="1788450"/>
            <a:chOff x="8657175" y="772575"/>
            <a:chExt cx="74100" cy="1788450"/>
          </a:xfrm>
        </p:grpSpPr>
        <p:sp>
          <p:nvSpPr>
            <p:cNvPr id="273" name="Google Shape;273;p31"/>
            <p:cNvSpPr/>
            <p:nvPr/>
          </p:nvSpPr>
          <p:spPr>
            <a:xfrm>
              <a:off x="8657175" y="772575"/>
              <a:ext cx="74100" cy="14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8657175" y="2304150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8657175" y="2483925"/>
              <a:ext cx="74100" cy="7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Kanit"/>
                  <a:ea typeface="Kanit"/>
                  <a:cs typeface="Kanit"/>
                  <a:sym typeface="Kanit"/>
                </a:rPr>
                <a:t>  </a:t>
              </a:r>
              <a:endParaRPr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F6470B-74B6-1A41-4275-A9C61E393CA5}"/>
              </a:ext>
            </a:extLst>
          </p:cNvPr>
          <p:cNvCxnSpPr>
            <a:cxnSpLocks/>
          </p:cNvCxnSpPr>
          <p:nvPr/>
        </p:nvCxnSpPr>
        <p:spPr>
          <a:xfrm>
            <a:off x="4565924" y="805495"/>
            <a:ext cx="4282440" cy="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11ACBD90-719A-AB56-4492-1D1A3AE7FF36}"/>
              </a:ext>
            </a:extLst>
          </p:cNvPr>
          <p:cNvSpPr/>
          <p:nvPr/>
        </p:nvSpPr>
        <p:spPr>
          <a:xfrm>
            <a:off x="4389120" y="718035"/>
            <a:ext cx="174919" cy="174919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24B80"/>
              </a:solidFill>
              <a:latin typeface="Reggae One" panose="020B0600000101010101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FEB1C9-3E8F-D7F2-FF9C-9E142510CF10}"/>
              </a:ext>
            </a:extLst>
          </p:cNvPr>
          <p:cNvSpPr txBox="1"/>
          <p:nvPr/>
        </p:nvSpPr>
        <p:spPr>
          <a:xfrm>
            <a:off x="4893585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  <a:latin typeface="Reggae One" panose="020B0600000101010101" charset="-128"/>
              </a:rPr>
              <a:t>게임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34F1F-B9AC-5535-0E3F-3D718F3AA71B}"/>
              </a:ext>
            </a:extLst>
          </p:cNvPr>
          <p:cNvSpPr txBox="1"/>
          <p:nvPr/>
        </p:nvSpPr>
        <p:spPr>
          <a:xfrm>
            <a:off x="6212188" y="802965"/>
            <a:ext cx="11407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eggae One" panose="020B0600000101010101" charset="-128"/>
              </a:rPr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CF279-9BAF-3F5C-FD0B-357998BBEA83}"/>
              </a:ext>
            </a:extLst>
          </p:cNvPr>
          <p:cNvSpPr txBox="1"/>
          <p:nvPr/>
        </p:nvSpPr>
        <p:spPr>
          <a:xfrm>
            <a:off x="7805303" y="805496"/>
            <a:ext cx="8662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eggae One" panose="020B0600000101010101" charset="-128"/>
              </a:rPr>
              <a:t>게임 구조</a:t>
            </a:r>
          </a:p>
        </p:txBody>
      </p:sp>
      <p:pic>
        <p:nvPicPr>
          <p:cNvPr id="18" name="그림 17" descr="화면 캡처 2023-09-03 1938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1" y="1655651"/>
            <a:ext cx="4700410" cy="2799257"/>
          </a:xfrm>
          <a:prstGeom prst="rect">
            <a:avLst/>
          </a:prstGeom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5246729" y="1712004"/>
            <a:ext cx="3375670" cy="532394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Tx/>
              <a:buFontTx/>
            </a:pPr>
            <a:r>
              <a:rPr lang="en-US" altLang="ko-KR" sz="1800" b="1" dirty="0">
                <a:solidFill>
                  <a:schemeClr val="tx1"/>
                </a:solidFill>
                <a:latin typeface="Orbitron" panose="020B0600000101010101" charset="0"/>
              </a:rPr>
              <a:t>2-4) </a:t>
            </a:r>
            <a:r>
              <a:rPr lang="ko-KR" altLang="en-US" sz="1800" b="1" dirty="0">
                <a:solidFill>
                  <a:schemeClr val="tx1"/>
                </a:solidFill>
                <a:latin typeface="Orbitron" panose="020B0600000101010101" charset="0"/>
              </a:rPr>
              <a:t>게임 구조</a:t>
            </a:r>
            <a:r>
              <a:rPr lang="en-US" altLang="ko-KR" sz="1800" b="1" dirty="0">
                <a:solidFill>
                  <a:sysClr val="windowText" lastClr="000000"/>
                </a:solidFill>
              </a:rPr>
              <a:t>))</a:t>
            </a:r>
            <a:endParaRPr lang="ko-KR" altLang="en-US" sz="1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23618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 Agency by Slidesgo">
  <a:themeElements>
    <a:clrScheme name="Simple Light">
      <a:dk1>
        <a:srgbClr val="FFFFFF"/>
      </a:dk1>
      <a:lt1>
        <a:srgbClr val="000000"/>
      </a:lt1>
      <a:dk2>
        <a:srgbClr val="DD3D6E"/>
      </a:dk2>
      <a:lt2>
        <a:srgbClr val="6ABF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3046</Words>
  <Application>Microsoft Office PowerPoint</Application>
  <PresentationFormat>화면 슬라이드 쇼(16:9)</PresentationFormat>
  <Paragraphs>782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HY헤드라인M</vt:lpstr>
      <vt:lpstr>Kanit</vt:lpstr>
      <vt:lpstr>Kanit Light</vt:lpstr>
      <vt:lpstr>Orbitron</vt:lpstr>
      <vt:lpstr>Reggae One</vt:lpstr>
      <vt:lpstr>Arial</vt:lpstr>
      <vt:lpstr>Open Sans Light</vt:lpstr>
      <vt:lpstr>Raleway</vt:lpstr>
      <vt:lpstr>Game Design Agency by Slidesgo</vt:lpstr>
      <vt:lpstr>고기싸무라이</vt:lpstr>
      <vt:lpstr>Table of contents</vt:lpstr>
      <vt:lpstr>개발 일정</vt:lpstr>
      <vt:lpstr>1. 개발 일정(5.26 ~6.17)</vt:lpstr>
      <vt:lpstr>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2. 게임 설정</vt:lpstr>
      <vt:lpstr>게임 요소</vt:lpstr>
      <vt:lpstr>3.게임 요소</vt:lpstr>
      <vt:lpstr>3-1) PlayController</vt:lpstr>
      <vt:lpstr>3-1) PlayController</vt:lpstr>
      <vt:lpstr>3-1) PlayController</vt:lpstr>
      <vt:lpstr>3-1) PlayController</vt:lpstr>
      <vt:lpstr>3-2) Generator</vt:lpstr>
      <vt:lpstr>3-2) Generator</vt:lpstr>
      <vt:lpstr>3-2) Generator</vt:lpstr>
      <vt:lpstr>3-2). Generator</vt:lpstr>
      <vt:lpstr>3-3)GameDirector</vt:lpstr>
      <vt:lpstr>3-3)GameDirector</vt:lpstr>
      <vt:lpstr>3-3)GameDirector</vt:lpstr>
      <vt:lpstr>3-3)GameDirector</vt:lpstr>
      <vt:lpstr>3-3)GameDirector</vt:lpstr>
      <vt:lpstr>3-4) Recipe </vt:lpstr>
      <vt:lpstr>3-4) Recipe </vt:lpstr>
      <vt:lpstr>3-4) Recipe </vt:lpstr>
      <vt:lpstr>3-4) Recipe </vt:lpstr>
      <vt:lpstr>3-4) Recipe </vt:lpstr>
      <vt:lpstr>3-4) Recipe </vt:lpstr>
      <vt:lpstr>3-4) Recipe </vt:lpstr>
      <vt:lpstr>3-5) ItemController  </vt:lpstr>
      <vt:lpstr>3-5) ItemController  </vt:lpstr>
      <vt:lpstr>3-5) ItemController  </vt:lpstr>
      <vt:lpstr>3-6) AudioDirector  </vt:lpstr>
      <vt:lpstr>3-6) AudioDirector  </vt:lpstr>
      <vt:lpstr>3-6) AudioDirector  </vt:lpstr>
      <vt:lpstr>3-6) AudioDirector  </vt:lpstr>
      <vt:lpstr>3-6) AudioDirector  </vt:lpstr>
      <vt:lpstr>프로그램 개발 단계</vt:lpstr>
      <vt:lpstr>Timeline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4. 게임 개발 단계 </vt:lpstr>
      <vt:lpstr>질문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고기싸무라이</dc:title>
  <dc:creator>Administrator</dc:creator>
  <cp:lastModifiedBy>진 김</cp:lastModifiedBy>
  <cp:revision>37</cp:revision>
  <dcterms:modified xsi:type="dcterms:W3CDTF">2024-03-22T02:11:01Z</dcterms:modified>
</cp:coreProperties>
</file>